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handoutMasterIdLst>
    <p:handoutMasterId r:id="rId31"/>
  </p:handoutMasterIdLst>
  <p:sldIdLst>
    <p:sldId id="256" r:id="rId2"/>
    <p:sldId id="421" r:id="rId3"/>
    <p:sldId id="420" r:id="rId4"/>
    <p:sldId id="419" r:id="rId5"/>
    <p:sldId id="422" r:id="rId6"/>
    <p:sldId id="423" r:id="rId7"/>
    <p:sldId id="424" r:id="rId8"/>
    <p:sldId id="425" r:id="rId9"/>
    <p:sldId id="434" r:id="rId10"/>
    <p:sldId id="435" r:id="rId11"/>
    <p:sldId id="426" r:id="rId12"/>
    <p:sldId id="427" r:id="rId13"/>
    <p:sldId id="429" r:id="rId14"/>
    <p:sldId id="444" r:id="rId15"/>
    <p:sldId id="428" r:id="rId16"/>
    <p:sldId id="443" r:id="rId17"/>
    <p:sldId id="437" r:id="rId18"/>
    <p:sldId id="438" r:id="rId19"/>
    <p:sldId id="436" r:id="rId20"/>
    <p:sldId id="430" r:id="rId21"/>
    <p:sldId id="439" r:id="rId22"/>
    <p:sldId id="440" r:id="rId23"/>
    <p:sldId id="442" r:id="rId24"/>
    <p:sldId id="441" r:id="rId25"/>
    <p:sldId id="433" r:id="rId26"/>
    <p:sldId id="445" r:id="rId27"/>
    <p:sldId id="446" r:id="rId28"/>
    <p:sldId id="447" r:id="rId2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n Patnam" initials="MP" lastIdx="3" clrIdx="0">
    <p:extLst>
      <p:ext uri="{19B8F6BF-5375-455C-9EA6-DF929625EA0E}">
        <p15:presenceInfo xmlns:p15="http://schemas.microsoft.com/office/powerpoint/2012/main" userId="a243adae656dae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33" autoAdjust="0"/>
  </p:normalViewPr>
  <p:slideViewPr>
    <p:cSldViewPr>
      <p:cViewPr varScale="1">
        <p:scale>
          <a:sx n="91" d="100"/>
          <a:sy n="91" d="100"/>
        </p:scale>
        <p:origin x="630" y="78"/>
      </p:cViewPr>
      <p:guideLst>
        <p:guide orient="horz" pos="2160"/>
        <p:guide pos="2880"/>
      </p:guideLst>
    </p:cSldViewPr>
  </p:slideViewPr>
  <p:outlineViewPr>
    <p:cViewPr>
      <p:scale>
        <a:sx n="33" d="100"/>
        <a:sy n="33" d="100"/>
      </p:scale>
      <p:origin x="0" y="-24090"/>
    </p:cViewPr>
  </p:outlineViewPr>
  <p:notesTextViewPr>
    <p:cViewPr>
      <p:scale>
        <a:sx n="100" d="100"/>
        <a:sy n="100"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33E7E92B-59FA-49FB-B014-1669F564A86F}" type="datetimeFigureOut">
              <a:rPr lang="en-US"/>
              <a:pPr>
                <a:defRPr/>
              </a:pPr>
              <a:t>5/8/2018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5CAD7887-406F-46CC-9589-B5DF14B164FF}" type="slidenum">
              <a:rPr lang="en-US"/>
              <a:pPr>
                <a:defRPr/>
              </a:pPr>
              <a:t>‹#›</a:t>
            </a:fld>
            <a:endParaRPr lang="en-US"/>
          </a:p>
        </p:txBody>
      </p:sp>
    </p:spTree>
    <p:extLst>
      <p:ext uri="{BB962C8B-B14F-4D97-AF65-F5344CB8AC3E}">
        <p14:creationId xmlns:p14="http://schemas.microsoft.com/office/powerpoint/2010/main" val="27064776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FD7B8707-E1CD-4CEF-A00B-04778EC3BE00}" type="datetimeFigureOut">
              <a:rPr lang="en-US"/>
              <a:pPr>
                <a:defRPr/>
              </a:pPr>
              <a:t>5/8/2018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E692987E-3A66-4994-9BE4-8BDBBB69D16B}" type="slidenum">
              <a:rPr lang="en-US"/>
              <a:pPr>
                <a:defRPr/>
              </a:pPr>
              <a:t>‹#›</a:t>
            </a:fld>
            <a:endParaRPr lang="en-US"/>
          </a:p>
        </p:txBody>
      </p:sp>
    </p:spTree>
    <p:extLst>
      <p:ext uri="{BB962C8B-B14F-4D97-AF65-F5344CB8AC3E}">
        <p14:creationId xmlns:p14="http://schemas.microsoft.com/office/powerpoint/2010/main" val="8060578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Hello and welcome to my final project “</a:t>
            </a:r>
            <a:r>
              <a:rPr lang="en-US" altLang="en-US" dirty="0" err="1"/>
              <a:t>Applicatino</a:t>
            </a:r>
            <a:r>
              <a:rPr lang="en-US" altLang="en-US" dirty="0"/>
              <a:t> of RNN for Algorithmic Stock Trading” done as part of the “Deep Learning” Course. A token of appreciation to the Prof </a:t>
            </a:r>
            <a:r>
              <a:rPr lang="en-US" altLang="en-US" dirty="0" err="1"/>
              <a:t>Djordjevic</a:t>
            </a:r>
            <a:r>
              <a:rPr lang="en-US" altLang="en-US" dirty="0"/>
              <a:t> and TAs who organized this course pretty well with a focus on practical aspects of Deep Learning.</a:t>
            </a:r>
          </a:p>
        </p:txBody>
      </p:sp>
      <p:sp>
        <p:nvSpPr>
          <p:cNvPr id="860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0DCA77-AE49-4A9C-A909-3537221CB17F}" type="slidenum">
              <a:rPr lang="en-US" smtClean="0"/>
              <a:pPr fontAlgn="base">
                <a:spcBef>
                  <a:spcPct val="0"/>
                </a:spcBef>
                <a:spcAft>
                  <a:spcPct val="0"/>
                </a:spcAft>
                <a:defRPr/>
              </a:pPr>
              <a:t>1</a:t>
            </a:fld>
            <a:endParaRPr lang="en-US"/>
          </a:p>
        </p:txBody>
      </p:sp>
    </p:spTree>
    <p:extLst>
      <p:ext uri="{BB962C8B-B14F-4D97-AF65-F5344CB8AC3E}">
        <p14:creationId xmlns:p14="http://schemas.microsoft.com/office/powerpoint/2010/main" val="1316045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plot showing one-minute returns for the three stocks with MSFT stock more volatile than XLK. The take away is, individual stocks tend to move larger compared to the indices that represent the inductor sector or the overall market.</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10</a:t>
            </a:fld>
            <a:endParaRPr lang="en-US"/>
          </a:p>
        </p:txBody>
      </p:sp>
    </p:spTree>
    <p:extLst>
      <p:ext uri="{BB962C8B-B14F-4D97-AF65-F5344CB8AC3E}">
        <p14:creationId xmlns:p14="http://schemas.microsoft.com/office/powerpoint/2010/main" val="3468619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of the project focused on single-variate analysis and we performed 3 different experiments. We wanted to see how well an RNN based model can predict stock prices in the short-term and like-wise, stock one-min returns. Lastly, we want to explore predicting just the direction of stock price in the near future. Whether price will be simply up or down in the next min, next hour etc.</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11</a:t>
            </a:fld>
            <a:endParaRPr lang="en-US"/>
          </a:p>
        </p:txBody>
      </p:sp>
    </p:spTree>
    <p:extLst>
      <p:ext uri="{BB962C8B-B14F-4D97-AF65-F5344CB8AC3E}">
        <p14:creationId xmlns:p14="http://schemas.microsoft.com/office/powerpoint/2010/main" val="13261856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the project focused on the multi-variate analysis using both MSFT and XLK prices as inputs into RNN, in order to predict MSFT prices for the short-term. We did 2 experiments here using two different training period. In one case, we used the 2 month period when MSFT and XLK prices correlated the most and in other case, used the same time-period (which is first two months of 2014) as single-variate analysis done in the first part of the project.</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12</a:t>
            </a:fld>
            <a:endParaRPr lang="en-US"/>
          </a:p>
        </p:txBody>
      </p:sp>
    </p:spTree>
    <p:extLst>
      <p:ext uri="{BB962C8B-B14F-4D97-AF65-F5344CB8AC3E}">
        <p14:creationId xmlns:p14="http://schemas.microsoft.com/office/powerpoint/2010/main" val="630576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RNN model that we specifically designed for stock price prediction uses 2 month training period and an overlapped test period using the same 2 month period and an additional day outside of training period for comparing the performance of the model for short-term predictions. RNN model itself was trained multiple times to predict with different time lags into the future (1hr, 2hrs, all the way to 6hrs). We saved the trained model with weights in the respective files for reload/test purpose. Finally we used Adam optimizer with ‘MSE’ as the loss function.</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13</a:t>
            </a:fld>
            <a:endParaRPr lang="en-US"/>
          </a:p>
        </p:txBody>
      </p:sp>
    </p:spTree>
    <p:extLst>
      <p:ext uri="{BB962C8B-B14F-4D97-AF65-F5344CB8AC3E}">
        <p14:creationId xmlns:p14="http://schemas.microsoft.com/office/powerpoint/2010/main" val="1565028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RNN model uses 2-days worth of data (780 samples) as #time-</a:t>
            </a:r>
            <a:r>
              <a:rPr lang="en-US" dirty="0" err="1"/>
              <a:t>stpes</a:t>
            </a:r>
            <a:r>
              <a:rPr lang="en-US" dirty="0"/>
              <a:t> with each RNN cell taking either 1-input (for single variate) or 2-inputs (For </a:t>
            </a:r>
            <a:r>
              <a:rPr lang="en-US" dirty="0" err="1"/>
              <a:t>mult</a:t>
            </a:r>
            <a:r>
              <a:rPr lang="en-US" dirty="0"/>
              <a:t>-variate).</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14</a:t>
            </a:fld>
            <a:endParaRPr lang="en-US"/>
          </a:p>
        </p:txBody>
      </p:sp>
    </p:spTree>
    <p:extLst>
      <p:ext uri="{BB962C8B-B14F-4D97-AF65-F5344CB8AC3E}">
        <p14:creationId xmlns:p14="http://schemas.microsoft.com/office/powerpoint/2010/main" val="2693113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a small experiment to decide on the #time-steps for the RNN model under consideration. In one experiment, trained RNN model with #time-steps using 5-days worth of data (1950 samples) and in other experiment, used 2-days worth of data (780 samples). We didn’t see any significant difference in the quality of the trained model, as evident from the loss value (MSE). We decided to use 2-days (meaning 780 samples) as the #time-steps for the rest of the experimentation in the project.</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15</a:t>
            </a:fld>
            <a:endParaRPr lang="en-US"/>
          </a:p>
        </p:txBody>
      </p:sp>
    </p:spTree>
    <p:extLst>
      <p:ext uri="{BB962C8B-B14F-4D97-AF65-F5344CB8AC3E}">
        <p14:creationId xmlns:p14="http://schemas.microsoft.com/office/powerpoint/2010/main" val="3217659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now focus on the results from single-variate and multi-variate RNN models. For the first part with single-variate analysis, task:1 focused on predicting MSFT prices with a time-lag of different 1 hour intervals into future. Results are shown above with the actual vs predicted stock price and the </a:t>
            </a:r>
            <a:r>
              <a:rPr lang="en-US" dirty="0" err="1"/>
              <a:t>corresdponing</a:t>
            </a:r>
            <a:r>
              <a:rPr lang="en-US" dirty="0"/>
              <a:t> loss value in each case. Take-away is, the model captured the overall trend in the stock price though it failed to predict accurately the prices at one-min intervals.  This model becomes a base case to compare against rest of the experiments with single-variate analysis.</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17</a:t>
            </a:fld>
            <a:endParaRPr lang="en-US"/>
          </a:p>
        </p:txBody>
      </p:sp>
    </p:spTree>
    <p:extLst>
      <p:ext uri="{BB962C8B-B14F-4D97-AF65-F5344CB8AC3E}">
        <p14:creationId xmlns:p14="http://schemas.microsoft.com/office/powerpoint/2010/main" val="2373085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Continuation of previous experiment, prediction of stock price with different time lags into the future – </a:t>
            </a:r>
            <a:r>
              <a:rPr lang="en-US" dirty="0" err="1"/>
              <a:t>upto</a:t>
            </a:r>
            <a:r>
              <a:rPr lang="en-US" dirty="0"/>
              <a:t> 6 hours. We see that the predictions getting worse as the prediction window grows. We do see that the predictions have picked-up for short term (60min) and overall, picked the long term patterns.</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18</a:t>
            </a:fld>
            <a:endParaRPr lang="en-US"/>
          </a:p>
        </p:txBody>
      </p:sp>
    </p:spTree>
    <p:extLst>
      <p:ext uri="{BB962C8B-B14F-4D97-AF65-F5344CB8AC3E}">
        <p14:creationId xmlns:p14="http://schemas.microsoft.com/office/powerpoint/2010/main" val="1030713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second experiment in single-variate analysis to predict stock returns (%) instead of stock price in the near future. This model performed worse than previous model </a:t>
            </a:r>
            <a:r>
              <a:rPr lang="en-US" dirty="0" err="1"/>
              <a:t>prediciting</a:t>
            </a:r>
            <a:r>
              <a:rPr lang="en-US" dirty="0"/>
              <a:t> stock prices as shown by the normalized loss values .</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19</a:t>
            </a:fld>
            <a:endParaRPr lang="en-US"/>
          </a:p>
        </p:txBody>
      </p:sp>
    </p:spTree>
    <p:extLst>
      <p:ext uri="{BB962C8B-B14F-4D97-AF65-F5344CB8AC3E}">
        <p14:creationId xmlns:p14="http://schemas.microsoft.com/office/powerpoint/2010/main" val="1360914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the last experiment wanted to just predict the direction of stock price movement in the near future – up or down. This model performed much better compared to the previous one.</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20</a:t>
            </a:fld>
            <a:endParaRPr lang="en-US"/>
          </a:p>
        </p:txBody>
      </p:sp>
    </p:spTree>
    <p:extLst>
      <p:ext uri="{BB962C8B-B14F-4D97-AF65-F5344CB8AC3E}">
        <p14:creationId xmlns:p14="http://schemas.microsoft.com/office/powerpoint/2010/main" val="263105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Recurrent Neural Networks that includes RNNs and LSTMs are popular for predicting patterns in time-series data. Stock market data which is naturally time-based fits perfectly well here. We will explore to see if we can make reasonable predictions for the short-term intraday prices.</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2</a:t>
            </a:fld>
            <a:endParaRPr lang="en-US"/>
          </a:p>
        </p:txBody>
      </p:sp>
    </p:spTree>
    <p:extLst>
      <p:ext uri="{BB962C8B-B14F-4D97-AF65-F5344CB8AC3E}">
        <p14:creationId xmlns:p14="http://schemas.microsoft.com/office/powerpoint/2010/main" val="16478719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onto the multi-variate RNN prediction. We </a:t>
            </a:r>
            <a:r>
              <a:rPr lang="en-US" dirty="0" err="1"/>
              <a:t>analysed</a:t>
            </a:r>
            <a:r>
              <a:rPr lang="en-US" dirty="0"/>
              <a:t> the impact of XLK price on MSFT price by inputting both MSFT and XLK prices into RNN model. The first part of the experiment focused on the same time period as single-variate analysis and the results are worse, as shown by loss (MSE) values. Part of the reason is that MSFT was only modestly correlated to XLK (</a:t>
            </a:r>
            <a:r>
              <a:rPr lang="en-US" dirty="0" err="1"/>
              <a:t>corr</a:t>
            </a:r>
            <a:r>
              <a:rPr lang="en-US" dirty="0"/>
              <a:t> = 0.63) during this time-period.</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21</a:t>
            </a:fld>
            <a:endParaRPr lang="en-US"/>
          </a:p>
        </p:txBody>
      </p:sp>
    </p:spTree>
    <p:extLst>
      <p:ext uri="{BB962C8B-B14F-4D97-AF65-F5344CB8AC3E}">
        <p14:creationId xmlns:p14="http://schemas.microsoft.com/office/powerpoint/2010/main" val="2906460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Continuation of the previous experiment, showing the prediction with different time-lags into future. We see that the predictions getting worse as the prediction window grows. In particular, peaks and valleys have been smoothed  by 360 min prediction line. </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22</a:t>
            </a:fld>
            <a:endParaRPr lang="en-US"/>
          </a:p>
        </p:txBody>
      </p:sp>
    </p:spTree>
    <p:extLst>
      <p:ext uri="{BB962C8B-B14F-4D97-AF65-F5344CB8AC3E}">
        <p14:creationId xmlns:p14="http://schemas.microsoft.com/office/powerpoint/2010/main" val="868064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last but not least, we repeated the multi-variate experiment using the time-period when MSFT and XLK were positively correlated the most (with 0.968) during 2014 year. The performance was much better when compared to the previous one with lower loss values.</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23</a:t>
            </a:fld>
            <a:endParaRPr lang="en-US"/>
          </a:p>
        </p:txBody>
      </p:sp>
    </p:spTree>
    <p:extLst>
      <p:ext uri="{BB962C8B-B14F-4D97-AF65-F5344CB8AC3E}">
        <p14:creationId xmlns:p14="http://schemas.microsoft.com/office/powerpoint/2010/main" val="3378240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Continuation of the same experiment, showing predicted prices with different time-lags. We see that the predictions overall very tight and remains same regardless of window size. </a:t>
            </a:r>
            <a:r>
              <a:rPr lang="en-US" sz="1200" b="0" dirty="0"/>
              <a:t>The model performed relatively better compared to the previous experiment using different training period. Model also performed better than single-variate analysis in the previous section. </a:t>
            </a:r>
            <a:endParaRPr lang="en-US" b="0" dirty="0"/>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24</a:t>
            </a:fld>
            <a:endParaRPr lang="en-US"/>
          </a:p>
        </p:txBody>
      </p:sp>
    </p:spTree>
    <p:extLst>
      <p:ext uri="{BB962C8B-B14F-4D97-AF65-F5344CB8AC3E}">
        <p14:creationId xmlns:p14="http://schemas.microsoft.com/office/powerpoint/2010/main" val="60631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presented a general pipeline of data download, wrangling and normalization for single vs multi-variate RNN models using one-min stock prices, training appropriate RNN models in each case with varying training periods etc. </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25</a:t>
            </a:fld>
            <a:endParaRPr lang="en-US"/>
          </a:p>
        </p:txBody>
      </p:sp>
    </p:spTree>
    <p:extLst>
      <p:ext uri="{BB962C8B-B14F-4D97-AF65-F5344CB8AC3E}">
        <p14:creationId xmlns:p14="http://schemas.microsoft.com/office/powerpoint/2010/main" val="3198876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26</a:t>
            </a:fld>
            <a:endParaRPr lang="en-US"/>
          </a:p>
        </p:txBody>
      </p:sp>
    </p:spTree>
    <p:extLst>
      <p:ext uri="{BB962C8B-B14F-4D97-AF65-F5344CB8AC3E}">
        <p14:creationId xmlns:p14="http://schemas.microsoft.com/office/powerpoint/2010/main" val="1104576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Statement: How can we use RNN based convolution networks to predict stock prices, at-least in the short-term? This is the question that this project explores upon by performing various experiments using single or multiple variables as input into RNN model. We specially chose one of the popular tech stocks: MSFT for single-variate analysis. We also wanted to see the effect of tech sector performance on MSFT prices with the help the exchange traded fund “XLK” that represents overall tech sector performance. XLK fund has about 72 different holdings that include MSFT, AAPL, FB etc. MSFT is one of the largest holdings of XLK with about 12%. And lastly we wanted to see if the overall stock market performance as indicated by SPY ETF has any impact on MSFT price movements.</a:t>
            </a:r>
          </a:p>
          <a:p>
            <a:endParaRPr lang="en-US" dirty="0"/>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3</a:t>
            </a:fld>
            <a:endParaRPr lang="en-US"/>
          </a:p>
        </p:txBody>
      </p:sp>
    </p:spTree>
    <p:extLst>
      <p:ext uri="{BB962C8B-B14F-4D97-AF65-F5344CB8AC3E}">
        <p14:creationId xmlns:p14="http://schemas.microsoft.com/office/powerpoint/2010/main" val="1999446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introduction to Algorithmic Trading that is popular within Wall-Street for automating the execution of stock orders. It is a method of executing a large order using automated trading instructions accounting for variables such as time, price and volume to send small slices of the order into the market over time. </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4</a:t>
            </a:fld>
            <a:endParaRPr lang="en-US"/>
          </a:p>
        </p:txBody>
      </p:sp>
    </p:spTree>
    <p:extLst>
      <p:ext uri="{BB962C8B-B14F-4D97-AF65-F5344CB8AC3E}">
        <p14:creationId xmlns:p14="http://schemas.microsoft.com/office/powerpoint/2010/main" val="3770946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the elephant in the room. The data! We used one-min resolution stock data for a period of one year (2014) downloaded from quantquote.com, a data vendor that sells market data with different time resolution. We downloaded for about 100 US stocks that includes MSFT and XLK/SPY data as well. Even though the total data downloaded is more than 3gigs, we ended up using only a small portion – one year worth of data for 3 stocks – MSFT/XLK/SPY.</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5</a:t>
            </a:fld>
            <a:endParaRPr lang="en-US"/>
          </a:p>
        </p:txBody>
      </p:sp>
    </p:spTree>
    <p:extLst>
      <p:ext uri="{BB962C8B-B14F-4D97-AF65-F5344CB8AC3E}">
        <p14:creationId xmlns:p14="http://schemas.microsoft.com/office/powerpoint/2010/main" val="454030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raw data sample for MSFT on 2014/01/02 with highlighted row showing the sample for one minute interval – 09:51AM. </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6</a:t>
            </a:fld>
            <a:endParaRPr lang="en-US"/>
          </a:p>
        </p:txBody>
      </p:sp>
    </p:spTree>
    <p:extLst>
      <p:ext uri="{BB962C8B-B14F-4D97-AF65-F5344CB8AC3E}">
        <p14:creationId xmlns:p14="http://schemas.microsoft.com/office/powerpoint/2010/main" val="1195019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step in any deep learning methodology is preparing the data itself. We preprocessed the raw data and extracted all the samples for trading hours only. We then performed an inner join between these 3 stocks to address the missing data for some min samples.</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7</a:t>
            </a:fld>
            <a:endParaRPr lang="en-US"/>
          </a:p>
        </p:txBody>
      </p:sp>
    </p:spTree>
    <p:extLst>
      <p:ext uri="{BB962C8B-B14F-4D97-AF65-F5344CB8AC3E}">
        <p14:creationId xmlns:p14="http://schemas.microsoft.com/office/powerpoint/2010/main" val="939686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data looked after pre-process stage with augmented columns from XLK and SPY stocks. Besides “close” price, we will also use “one-min” return during single-variate analysis.</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8</a:t>
            </a:fld>
            <a:endParaRPr lang="en-US"/>
          </a:p>
        </p:txBody>
      </p:sp>
    </p:spTree>
    <p:extLst>
      <p:ext uri="{BB962C8B-B14F-4D97-AF65-F5344CB8AC3E}">
        <p14:creationId xmlns:p14="http://schemas.microsoft.com/office/powerpoint/2010/main" val="664933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well these stocks are correlated to each other using 2014 data. We calculated cumulative returns during pre-process and here is the plot that shows the same. We can clearly see that MSFT and XLK are positively correlated (about 0.96) for the most part and likewise, MSFT and SPY as well.</a:t>
            </a:r>
          </a:p>
        </p:txBody>
      </p:sp>
      <p:sp>
        <p:nvSpPr>
          <p:cNvPr id="4" name="Slide Number Placeholder 3"/>
          <p:cNvSpPr>
            <a:spLocks noGrp="1"/>
          </p:cNvSpPr>
          <p:nvPr>
            <p:ph type="sldNum" sz="quarter" idx="10"/>
          </p:nvPr>
        </p:nvSpPr>
        <p:spPr/>
        <p:txBody>
          <a:bodyPr/>
          <a:lstStyle/>
          <a:p>
            <a:pPr>
              <a:defRPr/>
            </a:pPr>
            <a:fld id="{E692987E-3A66-4994-9BE4-8BDBBB69D16B}" type="slidenum">
              <a:rPr lang="en-US" smtClean="0"/>
              <a:pPr>
                <a:defRPr/>
              </a:pPr>
              <a:t>9</a:t>
            </a:fld>
            <a:endParaRPr lang="en-US"/>
          </a:p>
        </p:txBody>
      </p:sp>
    </p:spTree>
    <p:extLst>
      <p:ext uri="{BB962C8B-B14F-4D97-AF65-F5344CB8AC3E}">
        <p14:creationId xmlns:p14="http://schemas.microsoft.com/office/powerpoint/2010/main" val="3003875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010382D7-6004-43C9-AB02-56543EB3FDAB}" type="datetime1">
              <a:rPr lang="en-US"/>
              <a:pPr>
                <a:defRPr/>
              </a:pPr>
              <a:t>5/8/2018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B1D066EC-5749-4585-9837-C7D7BD5CB86B}" type="slidenum">
              <a:rPr lang="en-US"/>
              <a:pPr>
                <a:defRPr/>
              </a:pPr>
              <a:t>‹#›</a:t>
            </a:fld>
            <a:endParaRPr lang="en-US"/>
          </a:p>
        </p:txBody>
      </p:sp>
    </p:spTree>
    <p:extLst>
      <p:ext uri="{BB962C8B-B14F-4D97-AF65-F5344CB8AC3E}">
        <p14:creationId xmlns:p14="http://schemas.microsoft.com/office/powerpoint/2010/main" val="605151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ECD6C3C-A366-4DF9-81B4-5B0188B44BD9}" type="datetime1">
              <a:rPr lang="en-US"/>
              <a:pPr>
                <a:defRPr/>
              </a:pPr>
              <a:t>5/8/2018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12236EC8-B6B4-4047-8E94-DB4977AA8CDE}" type="slidenum">
              <a:rPr lang="en-US"/>
              <a:pPr>
                <a:defRPr/>
              </a:pPr>
              <a:t>‹#›</a:t>
            </a:fld>
            <a:endParaRPr lang="en-US"/>
          </a:p>
        </p:txBody>
      </p:sp>
    </p:spTree>
    <p:extLst>
      <p:ext uri="{BB962C8B-B14F-4D97-AF65-F5344CB8AC3E}">
        <p14:creationId xmlns:p14="http://schemas.microsoft.com/office/powerpoint/2010/main" val="287475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F8308A0-081A-40E0-AB91-AE760FA81C51}" type="datetime1">
              <a:rPr lang="en-US"/>
              <a:pPr>
                <a:defRPr/>
              </a:pPr>
              <a:t>5/8/2018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6C83A777-F07E-472E-A020-7B4D580524B9}" type="slidenum">
              <a:rPr lang="en-US"/>
              <a:pPr>
                <a:defRPr/>
              </a:pPr>
              <a:t>‹#›</a:t>
            </a:fld>
            <a:endParaRPr lang="en-US"/>
          </a:p>
        </p:txBody>
      </p:sp>
    </p:spTree>
    <p:extLst>
      <p:ext uri="{BB962C8B-B14F-4D97-AF65-F5344CB8AC3E}">
        <p14:creationId xmlns:p14="http://schemas.microsoft.com/office/powerpoint/2010/main" val="1433934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639762"/>
          </a:xfrm>
        </p:spPr>
        <p:txBody>
          <a:bodyPr/>
          <a:lstStyle/>
          <a:p>
            <a:r>
              <a:rPr lang="en-US"/>
              <a:t>Click to edit Master title style</a:t>
            </a:r>
          </a:p>
        </p:txBody>
      </p:sp>
      <p:sp>
        <p:nvSpPr>
          <p:cNvPr id="3" name="Content Placeholder 2"/>
          <p:cNvSpPr>
            <a:spLocks noGrp="1"/>
          </p:cNvSpPr>
          <p:nvPr>
            <p:ph sz="quarter" idx="1"/>
          </p:nvPr>
        </p:nvSpPr>
        <p:spPr>
          <a:xfrm>
            <a:off x="457200" y="990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990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657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657600"/>
            <a:ext cx="4038600"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D831DDB-45BE-4D5A-8382-8E06A7A6251F}" type="datetime1">
              <a:rPr lang="en-US"/>
              <a:pPr>
                <a:defRPr/>
              </a:pPr>
              <a:t>5/8/2018</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@Your Name</a:t>
            </a:r>
          </a:p>
        </p:txBody>
      </p:sp>
      <p:sp>
        <p:nvSpPr>
          <p:cNvPr id="9" name="Slide Number Placeholder 5"/>
          <p:cNvSpPr>
            <a:spLocks noGrp="1"/>
          </p:cNvSpPr>
          <p:nvPr>
            <p:ph type="sldNum" sz="quarter" idx="12"/>
          </p:nvPr>
        </p:nvSpPr>
        <p:spPr/>
        <p:txBody>
          <a:bodyPr/>
          <a:lstStyle>
            <a:lvl1pPr>
              <a:defRPr/>
            </a:lvl1pPr>
          </a:lstStyle>
          <a:p>
            <a:pPr>
              <a:defRPr/>
            </a:pPr>
            <a:fld id="{2A7F69CA-01CC-4DEF-B5D8-B239B6D1E812}" type="slidenum">
              <a:rPr lang="en-US"/>
              <a:pPr>
                <a:defRPr/>
              </a:pPr>
              <a:t>‹#›</a:t>
            </a:fld>
            <a:endParaRPr lang="en-US"/>
          </a:p>
        </p:txBody>
      </p:sp>
    </p:spTree>
    <p:extLst>
      <p:ext uri="{BB962C8B-B14F-4D97-AF65-F5344CB8AC3E}">
        <p14:creationId xmlns:p14="http://schemas.microsoft.com/office/powerpoint/2010/main" val="396719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0651"/>
            <a:ext cx="8229600" cy="715962"/>
          </a:xfrm>
        </p:spPr>
        <p:txBody>
          <a:bodyPr>
            <a:normAutofit/>
          </a:bodyPr>
          <a:lstStyle>
            <a:lvl1pPr>
              <a:defRPr sz="3200" baseline="0">
                <a:solidFill>
                  <a:srgbClr val="0070C0"/>
                </a:solidFill>
              </a:defRPr>
            </a:lvl1pPr>
          </a:lstStyle>
          <a:p>
            <a:r>
              <a:rPr lang="en-US" dirty="0"/>
              <a:t>Click to edit Master title style</a:t>
            </a:r>
          </a:p>
        </p:txBody>
      </p:sp>
      <p:sp>
        <p:nvSpPr>
          <p:cNvPr id="3" name="Content Placeholder 2"/>
          <p:cNvSpPr>
            <a:spLocks noGrp="1"/>
          </p:cNvSpPr>
          <p:nvPr>
            <p:ph idx="1"/>
          </p:nvPr>
        </p:nvSpPr>
        <p:spPr>
          <a:xfrm>
            <a:off x="457200" y="914400"/>
            <a:ext cx="8229600" cy="5334000"/>
          </a:xfrm>
        </p:spPr>
        <p:txBody>
          <a:bodyPr/>
          <a:lstStyle>
            <a:lvl1pPr>
              <a:buClr>
                <a:srgbClr val="0070C0"/>
              </a:buClr>
              <a:buFont typeface="Wingdings" pitchFamily="2" charset="2"/>
              <a:buChar char="§"/>
              <a:defRPr sz="1800" baseline="0"/>
            </a:lvl1pPr>
            <a:lvl2pPr>
              <a:buClr>
                <a:srgbClr val="92D050"/>
              </a:buClr>
              <a:buFont typeface="Wingdings" pitchFamily="2" charset="2"/>
              <a:buChar char="§"/>
              <a:defRPr sz="1800" baseline="0"/>
            </a:lvl2pPr>
            <a:lvl3pPr>
              <a:buClr>
                <a:srgbClr val="FF0000"/>
              </a:buClr>
              <a:buFont typeface="Wingdings" pitchFamily="2" charset="2"/>
              <a:buChar char="§"/>
              <a:defRPr sz="1600" baseline="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A3A10935-C4E4-4A31-A905-CBD3B88B377F}" type="datetime1">
              <a:rPr lang="en-US"/>
              <a:pPr>
                <a:defRPr/>
              </a:pPr>
              <a:t>5/8/2018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sz="1600" b="1"/>
            </a:lvl1pPr>
          </a:lstStyle>
          <a:p>
            <a:pPr>
              <a:defRPr/>
            </a:pPr>
            <a:fld id="{F8C3E294-9E12-4E24-B275-9BA1AC14E86B}" type="slidenum">
              <a:rPr lang="en-US"/>
              <a:pPr>
                <a:defRPr/>
              </a:pPr>
              <a:t>‹#›</a:t>
            </a:fld>
            <a:endParaRPr lang="en-US" dirty="0"/>
          </a:p>
        </p:txBody>
      </p:sp>
    </p:spTree>
    <p:extLst>
      <p:ext uri="{BB962C8B-B14F-4D97-AF65-F5344CB8AC3E}">
        <p14:creationId xmlns:p14="http://schemas.microsoft.com/office/powerpoint/2010/main" val="2787220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2AA3077-BD5E-4DF2-86F4-B2787C87502F}" type="datetime1">
              <a:rPr lang="en-US"/>
              <a:pPr>
                <a:defRPr/>
              </a:pPr>
              <a:t>5/8/2018</a:t>
            </a:fld>
            <a:endParaRPr lang="en-US"/>
          </a:p>
        </p:txBody>
      </p:sp>
      <p:sp>
        <p:nvSpPr>
          <p:cNvPr id="5" name="Footer Placeholder 4"/>
          <p:cNvSpPr>
            <a:spLocks noGrp="1"/>
          </p:cNvSpPr>
          <p:nvPr>
            <p:ph type="ftr" sz="quarter" idx="11"/>
          </p:nvPr>
        </p:nvSpPr>
        <p:spPr/>
        <p:txBody>
          <a:bodyPr/>
          <a:lstStyle>
            <a:lvl1pPr>
              <a:defRPr/>
            </a:lvl1pPr>
          </a:lstStyle>
          <a:p>
            <a:pPr>
              <a:defRPr/>
            </a:pPr>
            <a:r>
              <a:rPr lang="en-US"/>
              <a:t>@Your Name</a:t>
            </a:r>
          </a:p>
        </p:txBody>
      </p:sp>
      <p:sp>
        <p:nvSpPr>
          <p:cNvPr id="6" name="Slide Number Placeholder 5"/>
          <p:cNvSpPr>
            <a:spLocks noGrp="1"/>
          </p:cNvSpPr>
          <p:nvPr>
            <p:ph type="sldNum" sz="quarter" idx="12"/>
          </p:nvPr>
        </p:nvSpPr>
        <p:spPr/>
        <p:txBody>
          <a:bodyPr/>
          <a:lstStyle>
            <a:lvl1pPr>
              <a:defRPr/>
            </a:lvl1pPr>
          </a:lstStyle>
          <a:p>
            <a:pPr>
              <a:defRPr/>
            </a:pPr>
            <a:fld id="{E1D6EFB9-832D-41AA-B6AA-BA3FDFDF217B}" type="slidenum">
              <a:rPr lang="en-US"/>
              <a:pPr>
                <a:defRPr/>
              </a:pPr>
              <a:t>‹#›</a:t>
            </a:fld>
            <a:endParaRPr lang="en-US"/>
          </a:p>
        </p:txBody>
      </p:sp>
    </p:spTree>
    <p:extLst>
      <p:ext uri="{BB962C8B-B14F-4D97-AF65-F5344CB8AC3E}">
        <p14:creationId xmlns:p14="http://schemas.microsoft.com/office/powerpoint/2010/main" val="462952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7D9D7AE-2072-4CF1-81AF-6875EEBBE225}" type="datetime1">
              <a:rPr lang="en-US"/>
              <a:pPr>
                <a:defRPr/>
              </a:pPr>
              <a:t>5/8/2018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C1FBD6B9-3A33-4A94-B724-9A8AE8A254DC}" type="slidenum">
              <a:rPr lang="en-US"/>
              <a:pPr>
                <a:defRPr/>
              </a:pPr>
              <a:t>‹#›</a:t>
            </a:fld>
            <a:endParaRPr lang="en-US"/>
          </a:p>
        </p:txBody>
      </p:sp>
    </p:spTree>
    <p:extLst>
      <p:ext uri="{BB962C8B-B14F-4D97-AF65-F5344CB8AC3E}">
        <p14:creationId xmlns:p14="http://schemas.microsoft.com/office/powerpoint/2010/main" val="3509277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47AD28BE-7261-4565-BDD9-9D13920F46F3}" type="datetime1">
              <a:rPr lang="en-US"/>
              <a:pPr>
                <a:defRPr/>
              </a:pPr>
              <a:t>5/8/2018</a:t>
            </a:fld>
            <a:endParaRPr lang="en-US"/>
          </a:p>
        </p:txBody>
      </p:sp>
      <p:sp>
        <p:nvSpPr>
          <p:cNvPr id="8" name="Footer Placeholder 4"/>
          <p:cNvSpPr>
            <a:spLocks noGrp="1"/>
          </p:cNvSpPr>
          <p:nvPr>
            <p:ph type="ftr" sz="quarter" idx="11"/>
          </p:nvPr>
        </p:nvSpPr>
        <p:spPr/>
        <p:txBody>
          <a:bodyPr/>
          <a:lstStyle>
            <a:lvl1pPr>
              <a:defRPr/>
            </a:lvl1pPr>
          </a:lstStyle>
          <a:p>
            <a:pPr>
              <a:defRPr/>
            </a:pPr>
            <a:r>
              <a:rPr lang="en-US"/>
              <a:t>@Your Name</a:t>
            </a:r>
          </a:p>
        </p:txBody>
      </p:sp>
      <p:sp>
        <p:nvSpPr>
          <p:cNvPr id="9" name="Slide Number Placeholder 5"/>
          <p:cNvSpPr>
            <a:spLocks noGrp="1"/>
          </p:cNvSpPr>
          <p:nvPr>
            <p:ph type="sldNum" sz="quarter" idx="12"/>
          </p:nvPr>
        </p:nvSpPr>
        <p:spPr/>
        <p:txBody>
          <a:bodyPr/>
          <a:lstStyle>
            <a:lvl1pPr>
              <a:defRPr/>
            </a:lvl1pPr>
          </a:lstStyle>
          <a:p>
            <a:pPr>
              <a:defRPr/>
            </a:pPr>
            <a:fld id="{1FF3FC6E-2B66-4D2D-9218-6A86576333C3}" type="slidenum">
              <a:rPr lang="en-US"/>
              <a:pPr>
                <a:defRPr/>
              </a:pPr>
              <a:t>‹#›</a:t>
            </a:fld>
            <a:endParaRPr lang="en-US"/>
          </a:p>
        </p:txBody>
      </p:sp>
    </p:spTree>
    <p:extLst>
      <p:ext uri="{BB962C8B-B14F-4D97-AF65-F5344CB8AC3E}">
        <p14:creationId xmlns:p14="http://schemas.microsoft.com/office/powerpoint/2010/main" val="4080669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E0EF4F18-6076-4F4D-8701-7E7E46FB9673}" type="datetime1">
              <a:rPr lang="en-US"/>
              <a:pPr>
                <a:defRPr/>
              </a:pPr>
              <a:t>5/8/2018</a:t>
            </a:fld>
            <a:endParaRPr lang="en-US"/>
          </a:p>
        </p:txBody>
      </p:sp>
      <p:sp>
        <p:nvSpPr>
          <p:cNvPr id="4" name="Footer Placeholder 4"/>
          <p:cNvSpPr>
            <a:spLocks noGrp="1"/>
          </p:cNvSpPr>
          <p:nvPr>
            <p:ph type="ftr" sz="quarter" idx="11"/>
          </p:nvPr>
        </p:nvSpPr>
        <p:spPr/>
        <p:txBody>
          <a:bodyPr/>
          <a:lstStyle>
            <a:lvl1pPr>
              <a:defRPr/>
            </a:lvl1pPr>
          </a:lstStyle>
          <a:p>
            <a:pPr>
              <a:defRPr/>
            </a:pPr>
            <a:r>
              <a:rPr lang="en-US"/>
              <a:t>@Your Name</a:t>
            </a:r>
          </a:p>
        </p:txBody>
      </p:sp>
      <p:sp>
        <p:nvSpPr>
          <p:cNvPr id="5" name="Slide Number Placeholder 5"/>
          <p:cNvSpPr>
            <a:spLocks noGrp="1"/>
          </p:cNvSpPr>
          <p:nvPr>
            <p:ph type="sldNum" sz="quarter" idx="12"/>
          </p:nvPr>
        </p:nvSpPr>
        <p:spPr/>
        <p:txBody>
          <a:bodyPr/>
          <a:lstStyle>
            <a:lvl1pPr>
              <a:defRPr/>
            </a:lvl1pPr>
          </a:lstStyle>
          <a:p>
            <a:pPr>
              <a:defRPr/>
            </a:pPr>
            <a:fld id="{E9C73807-B068-4863-956B-F1B336131749}" type="slidenum">
              <a:rPr lang="en-US"/>
              <a:pPr>
                <a:defRPr/>
              </a:pPr>
              <a:t>‹#›</a:t>
            </a:fld>
            <a:endParaRPr lang="en-US"/>
          </a:p>
        </p:txBody>
      </p:sp>
    </p:spTree>
    <p:extLst>
      <p:ext uri="{BB962C8B-B14F-4D97-AF65-F5344CB8AC3E}">
        <p14:creationId xmlns:p14="http://schemas.microsoft.com/office/powerpoint/2010/main" val="4080551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F8F68202-4F72-4F7C-A5F1-E7B21F92F430}" type="datetime1">
              <a:rPr lang="en-US"/>
              <a:pPr>
                <a:defRPr/>
              </a:pPr>
              <a:t>5/8/2018</a:t>
            </a:fld>
            <a:endParaRPr lang="en-US"/>
          </a:p>
        </p:txBody>
      </p:sp>
      <p:sp>
        <p:nvSpPr>
          <p:cNvPr id="3" name="Footer Placeholder 4"/>
          <p:cNvSpPr>
            <a:spLocks noGrp="1"/>
          </p:cNvSpPr>
          <p:nvPr>
            <p:ph type="ftr" sz="quarter" idx="11"/>
          </p:nvPr>
        </p:nvSpPr>
        <p:spPr/>
        <p:txBody>
          <a:bodyPr/>
          <a:lstStyle>
            <a:lvl1pPr>
              <a:defRPr/>
            </a:lvl1pPr>
          </a:lstStyle>
          <a:p>
            <a:pPr>
              <a:defRPr/>
            </a:pPr>
            <a:r>
              <a:rPr lang="en-US"/>
              <a:t>@Your Name</a:t>
            </a:r>
          </a:p>
        </p:txBody>
      </p:sp>
      <p:sp>
        <p:nvSpPr>
          <p:cNvPr id="4" name="Slide Number Placeholder 5"/>
          <p:cNvSpPr>
            <a:spLocks noGrp="1"/>
          </p:cNvSpPr>
          <p:nvPr>
            <p:ph type="sldNum" sz="quarter" idx="12"/>
          </p:nvPr>
        </p:nvSpPr>
        <p:spPr/>
        <p:txBody>
          <a:bodyPr/>
          <a:lstStyle>
            <a:lvl1pPr>
              <a:defRPr/>
            </a:lvl1pPr>
          </a:lstStyle>
          <a:p>
            <a:pPr>
              <a:defRPr/>
            </a:pPr>
            <a:fld id="{B6F5520D-11A7-44C7-A268-AAA329E6ED9D}" type="slidenum">
              <a:rPr lang="en-US"/>
              <a:pPr>
                <a:defRPr/>
              </a:pPr>
              <a:t>‹#›</a:t>
            </a:fld>
            <a:endParaRPr lang="en-US"/>
          </a:p>
        </p:txBody>
      </p:sp>
    </p:spTree>
    <p:extLst>
      <p:ext uri="{BB962C8B-B14F-4D97-AF65-F5344CB8AC3E}">
        <p14:creationId xmlns:p14="http://schemas.microsoft.com/office/powerpoint/2010/main" val="3527035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E3AA5998-59A9-4C76-B55B-B07AD0665B82}" type="datetime1">
              <a:rPr lang="en-US"/>
              <a:pPr>
                <a:defRPr/>
              </a:pPr>
              <a:t>5/8/2018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ADEA0E33-B153-4585-A659-757BD76D8C72}" type="slidenum">
              <a:rPr lang="en-US"/>
              <a:pPr>
                <a:defRPr/>
              </a:pPr>
              <a:t>‹#›</a:t>
            </a:fld>
            <a:endParaRPr lang="en-US"/>
          </a:p>
        </p:txBody>
      </p:sp>
    </p:spTree>
    <p:extLst>
      <p:ext uri="{BB962C8B-B14F-4D97-AF65-F5344CB8AC3E}">
        <p14:creationId xmlns:p14="http://schemas.microsoft.com/office/powerpoint/2010/main" val="1742186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7DFA7D98-E199-4E72-A4FE-85F4B3A9BF25}" type="datetime1">
              <a:rPr lang="en-US"/>
              <a:pPr>
                <a:defRPr/>
              </a:pPr>
              <a:t>5/8/2018</a:t>
            </a:fld>
            <a:endParaRPr lang="en-US"/>
          </a:p>
        </p:txBody>
      </p:sp>
      <p:sp>
        <p:nvSpPr>
          <p:cNvPr id="6" name="Footer Placeholder 4"/>
          <p:cNvSpPr>
            <a:spLocks noGrp="1"/>
          </p:cNvSpPr>
          <p:nvPr>
            <p:ph type="ftr" sz="quarter" idx="11"/>
          </p:nvPr>
        </p:nvSpPr>
        <p:spPr/>
        <p:txBody>
          <a:bodyPr/>
          <a:lstStyle>
            <a:lvl1pPr>
              <a:defRPr/>
            </a:lvl1pPr>
          </a:lstStyle>
          <a:p>
            <a:pPr>
              <a:defRPr/>
            </a:pPr>
            <a:r>
              <a:rPr lang="en-US"/>
              <a:t>@Your Name</a:t>
            </a:r>
          </a:p>
        </p:txBody>
      </p:sp>
      <p:sp>
        <p:nvSpPr>
          <p:cNvPr id="7" name="Slide Number Placeholder 5"/>
          <p:cNvSpPr>
            <a:spLocks noGrp="1"/>
          </p:cNvSpPr>
          <p:nvPr>
            <p:ph type="sldNum" sz="quarter" idx="12"/>
          </p:nvPr>
        </p:nvSpPr>
        <p:spPr/>
        <p:txBody>
          <a:bodyPr/>
          <a:lstStyle>
            <a:lvl1pPr>
              <a:defRPr/>
            </a:lvl1pPr>
          </a:lstStyle>
          <a:p>
            <a:pPr>
              <a:defRPr/>
            </a:pPr>
            <a:fld id="{70AEC9DF-A8CA-492E-9A95-52D982BBB1FB}" type="slidenum">
              <a:rPr lang="en-US"/>
              <a:pPr>
                <a:defRPr/>
              </a:pPr>
              <a:t>‹#›</a:t>
            </a:fld>
            <a:endParaRPr lang="en-US"/>
          </a:p>
        </p:txBody>
      </p:sp>
    </p:spTree>
    <p:extLst>
      <p:ext uri="{BB962C8B-B14F-4D97-AF65-F5344CB8AC3E}">
        <p14:creationId xmlns:p14="http://schemas.microsoft.com/office/powerpoint/2010/main" val="22648345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990600"/>
            <a:ext cx="82296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97832353-B273-4796-B91B-464BBEE56517}" type="datetime1">
              <a:rPr lang="en-US"/>
              <a:pPr>
                <a:defRPr/>
              </a:pPr>
              <a:t>5/8/2018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pPr>
              <a:defRPr/>
            </a:pPr>
            <a:r>
              <a:rPr lang="en-US"/>
              <a:t>@Your Name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F34D79D8-E937-4F7F-B5D1-0FDC90AE5A5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112" r:id="rId1"/>
    <p:sldLayoutId id="2147484123"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Lst>
  <p:hf hdr="0" dt="0"/>
  <p:txStyles>
    <p:titleStyle>
      <a:lvl1pPr algn="ctr" rtl="0" eaLnBrk="0" fontAlgn="base" hangingPunct="0">
        <a:spcBef>
          <a:spcPct val="0"/>
        </a:spcBef>
        <a:spcAft>
          <a:spcPct val="0"/>
        </a:spcAft>
        <a:defRPr sz="3600" kern="1200">
          <a:solidFill>
            <a:schemeClr val="hlink"/>
          </a:solidFill>
          <a:latin typeface="+mj-lt"/>
          <a:ea typeface="+mj-ea"/>
          <a:cs typeface="+mj-cs"/>
        </a:defRPr>
      </a:lvl1pPr>
      <a:lvl2pPr algn="ctr" rtl="0" eaLnBrk="0" fontAlgn="base" hangingPunct="0">
        <a:spcBef>
          <a:spcPct val="0"/>
        </a:spcBef>
        <a:spcAft>
          <a:spcPct val="0"/>
        </a:spcAft>
        <a:defRPr sz="3600">
          <a:solidFill>
            <a:schemeClr val="hlink"/>
          </a:solidFill>
          <a:latin typeface="Calibri" pitchFamily="34" charset="0"/>
        </a:defRPr>
      </a:lvl2pPr>
      <a:lvl3pPr algn="ctr" rtl="0" eaLnBrk="0" fontAlgn="base" hangingPunct="0">
        <a:spcBef>
          <a:spcPct val="0"/>
        </a:spcBef>
        <a:spcAft>
          <a:spcPct val="0"/>
        </a:spcAft>
        <a:defRPr sz="3600">
          <a:solidFill>
            <a:schemeClr val="hlink"/>
          </a:solidFill>
          <a:latin typeface="Calibri" pitchFamily="34" charset="0"/>
        </a:defRPr>
      </a:lvl3pPr>
      <a:lvl4pPr algn="ctr" rtl="0" eaLnBrk="0" fontAlgn="base" hangingPunct="0">
        <a:spcBef>
          <a:spcPct val="0"/>
        </a:spcBef>
        <a:spcAft>
          <a:spcPct val="0"/>
        </a:spcAft>
        <a:defRPr sz="3600">
          <a:solidFill>
            <a:schemeClr val="hlink"/>
          </a:solidFill>
          <a:latin typeface="Calibri" pitchFamily="34" charset="0"/>
        </a:defRPr>
      </a:lvl4pPr>
      <a:lvl5pPr algn="ctr" rtl="0" eaLnBrk="0" fontAlgn="base" hangingPunct="0">
        <a:spcBef>
          <a:spcPct val="0"/>
        </a:spcBef>
        <a:spcAft>
          <a:spcPct val="0"/>
        </a:spcAft>
        <a:defRPr sz="3600">
          <a:solidFill>
            <a:schemeClr val="hlink"/>
          </a:solidFill>
          <a:latin typeface="Calibri" pitchFamily="34" charset="0"/>
        </a:defRPr>
      </a:lvl5pPr>
      <a:lvl6pPr marL="457200" algn="ctr" rtl="0" fontAlgn="base">
        <a:spcBef>
          <a:spcPct val="0"/>
        </a:spcBef>
        <a:spcAft>
          <a:spcPct val="0"/>
        </a:spcAft>
        <a:defRPr sz="3600">
          <a:solidFill>
            <a:schemeClr val="hlink"/>
          </a:solidFill>
          <a:latin typeface="Calibri" pitchFamily="34" charset="0"/>
        </a:defRPr>
      </a:lvl6pPr>
      <a:lvl7pPr marL="914400" algn="ctr" rtl="0" fontAlgn="base">
        <a:spcBef>
          <a:spcPct val="0"/>
        </a:spcBef>
        <a:spcAft>
          <a:spcPct val="0"/>
        </a:spcAft>
        <a:defRPr sz="3600">
          <a:solidFill>
            <a:schemeClr val="hlink"/>
          </a:solidFill>
          <a:latin typeface="Calibri" pitchFamily="34" charset="0"/>
        </a:defRPr>
      </a:lvl7pPr>
      <a:lvl8pPr marL="1371600" algn="ctr" rtl="0" fontAlgn="base">
        <a:spcBef>
          <a:spcPct val="0"/>
        </a:spcBef>
        <a:spcAft>
          <a:spcPct val="0"/>
        </a:spcAft>
        <a:defRPr sz="3600">
          <a:solidFill>
            <a:schemeClr val="hlink"/>
          </a:solidFill>
          <a:latin typeface="Calibri" pitchFamily="34" charset="0"/>
        </a:defRPr>
      </a:lvl8pPr>
      <a:lvl9pPr marL="1828800" algn="ctr" rtl="0" fontAlgn="base">
        <a:spcBef>
          <a:spcPct val="0"/>
        </a:spcBef>
        <a:spcAft>
          <a:spcPct val="0"/>
        </a:spcAft>
        <a:defRPr sz="3600">
          <a:solidFill>
            <a:schemeClr val="hlink"/>
          </a:solidFill>
          <a:latin typeface="Calibri" pitchFamily="34" charset="0"/>
        </a:defRPr>
      </a:lvl9pPr>
    </p:titleStyle>
    <p:bodyStyle>
      <a:lvl1pPr marL="342900" indent="-342900" algn="l" rtl="0" eaLnBrk="0" fontAlgn="base" hangingPunct="0">
        <a:spcBef>
          <a:spcPct val="20000"/>
        </a:spcBef>
        <a:spcAft>
          <a:spcPct val="0"/>
        </a:spcAft>
        <a:buClr>
          <a:schemeClr val="hlink"/>
        </a:buClr>
        <a:buFont typeface="Wingdings" pitchFamily="2" charset="2"/>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Clr>
          <a:srgbClr val="FF0000"/>
        </a:buClr>
        <a:buFont typeface="Wingdings" pitchFamily="2" charset="2"/>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Clr>
          <a:srgbClr val="00CC00"/>
        </a:buClr>
        <a:buFont typeface="Wingdings" pitchFamily="2" charset="2"/>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2.png"/><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hyperlink" Target="https://youtu.be/DrUFj00Sky4" TargetMode="External"/><Relationship Id="rId4" Type="http://schemas.openxmlformats.org/officeDocument/2006/relationships/hyperlink" Target="https://youtu.be/u5YZMcV-QVY"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quantquote.com/sample/SPY_MINUTE_TRADE.csv" TargetMode="Externa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quantquote.com/historical-stock-data" TargetMode="External"/><Relationship Id="rId5" Type="http://schemas.openxmlformats.org/officeDocument/2006/relationships/hyperlink" Target="https://quantquote.com/" TargetMode="Externa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3202EDA8-4D42-4A3F-8044-C86141763805}" type="slidenum">
              <a:rPr lang="en-US" sz="1600" b="1"/>
              <a:pPr>
                <a:defRPr/>
              </a:pPr>
              <a:t>1</a:t>
            </a:fld>
            <a:endParaRPr lang="en-US" sz="1600" b="1" dirty="0"/>
          </a:p>
        </p:txBody>
      </p:sp>
      <p:sp>
        <p:nvSpPr>
          <p:cNvPr id="3075" name="Title 1"/>
          <p:cNvSpPr>
            <a:spLocks noGrp="1"/>
          </p:cNvSpPr>
          <p:nvPr>
            <p:ph type="ctrTitle"/>
          </p:nvPr>
        </p:nvSpPr>
        <p:spPr>
          <a:xfrm>
            <a:off x="647700" y="1219200"/>
            <a:ext cx="7772400" cy="1828800"/>
          </a:xfrm>
        </p:spPr>
        <p:txBody>
          <a:bodyPr/>
          <a:lstStyle/>
          <a:p>
            <a:pPr eaLnBrk="1" hangingPunct="1"/>
            <a:br>
              <a:rPr lang="en-US" altLang="en-US" sz="3200" dirty="0"/>
            </a:br>
            <a:r>
              <a:rPr lang="en-US" altLang="en-US" sz="2400" dirty="0"/>
              <a:t>Final Project</a:t>
            </a:r>
            <a:br>
              <a:rPr lang="en-US" altLang="en-US" sz="3200" dirty="0"/>
            </a:br>
            <a:r>
              <a:rPr lang="en-US" altLang="en-US" sz="3200" dirty="0"/>
              <a:t>Application of RNN for </a:t>
            </a:r>
            <a:br>
              <a:rPr lang="en-US" altLang="en-US" sz="3200" dirty="0"/>
            </a:br>
            <a:r>
              <a:rPr lang="en-US" altLang="en-US" sz="3200" dirty="0"/>
              <a:t>Algorithmic Stock Trading</a:t>
            </a:r>
            <a:br>
              <a:rPr lang="en-US" altLang="en-US" sz="3200" dirty="0"/>
            </a:br>
            <a:br>
              <a:rPr lang="en-US" altLang="en-US" sz="3200" b="1" dirty="0"/>
            </a:br>
            <a:br>
              <a:rPr lang="en-US" altLang="en-US" sz="3200" b="1" dirty="0"/>
            </a:br>
            <a:endParaRPr lang="en-US" altLang="en-US" sz="3200" b="1" dirty="0"/>
          </a:p>
        </p:txBody>
      </p:sp>
      <p:sp>
        <p:nvSpPr>
          <p:cNvPr id="3076" name="Subtitle 2"/>
          <p:cNvSpPr>
            <a:spLocks noGrp="1"/>
          </p:cNvSpPr>
          <p:nvPr>
            <p:ph type="subTitle" idx="1"/>
          </p:nvPr>
        </p:nvSpPr>
        <p:spPr>
          <a:xfrm>
            <a:off x="1333500" y="2438400"/>
            <a:ext cx="6400800" cy="609600"/>
          </a:xfrm>
        </p:spPr>
        <p:txBody>
          <a:bodyPr/>
          <a:lstStyle/>
          <a:p>
            <a:pPr eaLnBrk="1" hangingPunct="1">
              <a:defRPr/>
            </a:pPr>
            <a:r>
              <a:rPr lang="en-US" sz="2400" dirty="0">
                <a:solidFill>
                  <a:schemeClr val="tx2">
                    <a:lumMod val="75000"/>
                  </a:schemeClr>
                </a:solidFill>
              </a:rPr>
              <a:t>Patnam, Mohan</a:t>
            </a:r>
          </a:p>
          <a:p>
            <a:pPr eaLnBrk="1" hangingPunct="1">
              <a:defRPr/>
            </a:pPr>
            <a:endParaRPr lang="en-US" sz="2400" b="1" dirty="0">
              <a:solidFill>
                <a:schemeClr val="bg2">
                  <a:lumMod val="25000"/>
                </a:schemeClr>
              </a:solidFill>
            </a:endParaRPr>
          </a:p>
        </p:txBody>
      </p:sp>
      <p:pic>
        <p:nvPicPr>
          <p:cNvPr id="3078"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59225" y="3429000"/>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055813" y="5029200"/>
            <a:ext cx="4949825" cy="1200150"/>
          </a:xfrm>
          <a:prstGeom prst="rect">
            <a:avLst/>
          </a:prstGeom>
          <a:noFill/>
        </p:spPr>
        <p:txBody>
          <a:bodyPr>
            <a:spAutoFit/>
          </a:bodyPr>
          <a:lstStyle/>
          <a:p>
            <a:pPr algn="ctr">
              <a:defRPr/>
            </a:pPr>
            <a:r>
              <a:rPr lang="en-US" dirty="0">
                <a:solidFill>
                  <a:schemeClr val="bg2">
                    <a:lumMod val="25000"/>
                  </a:schemeClr>
                </a:solidFill>
              </a:rPr>
              <a:t>CSCI E-89 Deep Learning</a:t>
            </a:r>
          </a:p>
          <a:p>
            <a:pPr algn="ctr">
              <a:defRPr/>
            </a:pPr>
            <a:r>
              <a:rPr lang="en-US" b="1" dirty="0">
                <a:solidFill>
                  <a:schemeClr val="bg2">
                    <a:lumMod val="25000"/>
                  </a:schemeClr>
                </a:solidFill>
              </a:rPr>
              <a:t>Harvard University Extension School</a:t>
            </a:r>
          </a:p>
          <a:p>
            <a:pPr algn="ctr">
              <a:defRPr/>
            </a:pPr>
            <a:r>
              <a:rPr lang="en-US" sz="1600" dirty="0">
                <a:solidFill>
                  <a:schemeClr val="bg2">
                    <a:lumMod val="25000"/>
                  </a:schemeClr>
                </a:solidFill>
              </a:rPr>
              <a:t>Prof. </a:t>
            </a:r>
            <a:r>
              <a:rPr lang="en-US" sz="1600" dirty="0" err="1">
                <a:solidFill>
                  <a:schemeClr val="bg2">
                    <a:lumMod val="25000"/>
                  </a:schemeClr>
                </a:solidFill>
              </a:rPr>
              <a:t>Zoran</a:t>
            </a:r>
            <a:r>
              <a:rPr lang="en-US" sz="1600" dirty="0">
                <a:solidFill>
                  <a:schemeClr val="bg2">
                    <a:lumMod val="25000"/>
                  </a:schemeClr>
                </a:solidFill>
              </a:rPr>
              <a:t> B. </a:t>
            </a:r>
            <a:r>
              <a:rPr lang="en-US" sz="1600" dirty="0" err="1">
                <a:solidFill>
                  <a:schemeClr val="bg2">
                    <a:lumMod val="25000"/>
                  </a:schemeClr>
                </a:solidFill>
              </a:rPr>
              <a:t>Djordjević</a:t>
            </a:r>
            <a:endParaRPr lang="en-US" sz="1600" dirty="0">
              <a:solidFill>
                <a:schemeClr val="bg2">
                  <a:lumMod val="25000"/>
                </a:schemeClr>
              </a:solidFill>
            </a:endParaRPr>
          </a:p>
          <a:p>
            <a:pPr algn="ctr">
              <a:defRPr/>
            </a:pPr>
            <a:endParaRPr lang="en-US" dirty="0"/>
          </a:p>
        </p:txBody>
      </p:sp>
      <p:pic>
        <p:nvPicPr>
          <p:cNvPr id="3" name="Audio 2">
            <a:hlinkClick r:id="" action="ppaction://media"/>
            <a:extLst>
              <a:ext uri="{FF2B5EF4-FFF2-40B4-BE49-F238E27FC236}">
                <a16:creationId xmlns:a16="http://schemas.microsoft.com/office/drawing/2014/main" id="{0BEE1862-6ED5-4637-93E6-7C017D5607B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681"/>
    </mc:Choice>
    <mc:Fallback>
      <p:transition spd="slow" advTm="21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C15D8-4B51-4E5C-813A-32E2ECE2C583}"/>
              </a:ext>
            </a:extLst>
          </p:cNvPr>
          <p:cNvSpPr>
            <a:spLocks noGrp="1"/>
          </p:cNvSpPr>
          <p:nvPr>
            <p:ph type="title"/>
          </p:nvPr>
        </p:nvSpPr>
        <p:spPr/>
        <p:txBody>
          <a:bodyPr/>
          <a:lstStyle/>
          <a:p>
            <a:r>
              <a:rPr lang="en-US" dirty="0"/>
              <a:t>Daily Returns</a:t>
            </a:r>
          </a:p>
        </p:txBody>
      </p:sp>
      <p:sp>
        <p:nvSpPr>
          <p:cNvPr id="3" name="Content Placeholder 2">
            <a:extLst>
              <a:ext uri="{FF2B5EF4-FFF2-40B4-BE49-F238E27FC236}">
                <a16:creationId xmlns:a16="http://schemas.microsoft.com/office/drawing/2014/main" id="{C19484D9-D390-422F-A1B1-8ED4AFC646AD}"/>
              </a:ext>
            </a:extLst>
          </p:cNvPr>
          <p:cNvSpPr>
            <a:spLocks noGrp="1"/>
          </p:cNvSpPr>
          <p:nvPr>
            <p:ph idx="1"/>
          </p:nvPr>
        </p:nvSpPr>
        <p:spPr/>
        <p:txBody>
          <a:bodyPr/>
          <a:lstStyle/>
          <a:p>
            <a:r>
              <a:rPr lang="en-US" sz="2000" dirty="0"/>
              <a:t>Preprocess output: Stock daily returns (%) over one year</a:t>
            </a:r>
          </a:p>
          <a:p>
            <a:r>
              <a:rPr lang="en-US" sz="2000" dirty="0"/>
              <a:t>Volatility of MSFT (stock) &gt; XLK (Industry Sector) &gt; SPY (Overall market) </a:t>
            </a:r>
          </a:p>
          <a:p>
            <a:r>
              <a:rPr lang="en-US" sz="2000" dirty="0"/>
              <a:t>In general, individual stocks tend move larger on a daily basis compared to the indices representing the industry sector or market.</a:t>
            </a:r>
          </a:p>
          <a:p>
            <a:endParaRPr lang="en-US" dirty="0"/>
          </a:p>
        </p:txBody>
      </p:sp>
      <p:sp>
        <p:nvSpPr>
          <p:cNvPr id="4" name="Footer Placeholder 3">
            <a:extLst>
              <a:ext uri="{FF2B5EF4-FFF2-40B4-BE49-F238E27FC236}">
                <a16:creationId xmlns:a16="http://schemas.microsoft.com/office/drawing/2014/main" id="{F9DABA88-A5E2-4099-B6C3-83BC1DBA24E9}"/>
              </a:ext>
            </a:extLst>
          </p:cNvPr>
          <p:cNvSpPr>
            <a:spLocks noGrp="1"/>
          </p:cNvSpPr>
          <p:nvPr>
            <p:ph type="ftr" sz="quarter" idx="11"/>
          </p:nvPr>
        </p:nvSpPr>
        <p:spPr/>
        <p:txBody>
          <a:bodyPr/>
          <a:lstStyle/>
          <a:p>
            <a:pPr>
              <a:defRPr/>
            </a:pPr>
            <a:r>
              <a:rPr lang="en-US"/>
              <a:t>@Your Name</a:t>
            </a:r>
          </a:p>
        </p:txBody>
      </p:sp>
      <p:sp>
        <p:nvSpPr>
          <p:cNvPr id="5" name="Slide Number Placeholder 4">
            <a:extLst>
              <a:ext uri="{FF2B5EF4-FFF2-40B4-BE49-F238E27FC236}">
                <a16:creationId xmlns:a16="http://schemas.microsoft.com/office/drawing/2014/main" id="{9AC51220-102F-41DC-BD9E-F904FFB39280}"/>
              </a:ext>
            </a:extLst>
          </p:cNvPr>
          <p:cNvSpPr>
            <a:spLocks noGrp="1"/>
          </p:cNvSpPr>
          <p:nvPr>
            <p:ph type="sldNum" sz="quarter" idx="12"/>
          </p:nvPr>
        </p:nvSpPr>
        <p:spPr/>
        <p:txBody>
          <a:bodyPr/>
          <a:lstStyle/>
          <a:p>
            <a:pPr>
              <a:defRPr/>
            </a:pPr>
            <a:fld id="{F8C3E294-9E12-4E24-B275-9BA1AC14E86B}" type="slidenum">
              <a:rPr lang="en-US" smtClean="0"/>
              <a:pPr>
                <a:defRPr/>
              </a:pPr>
              <a:t>10</a:t>
            </a:fld>
            <a:endParaRPr lang="en-US" dirty="0"/>
          </a:p>
        </p:txBody>
      </p:sp>
      <p:cxnSp>
        <p:nvCxnSpPr>
          <p:cNvPr id="6" name="Straight Connector 5">
            <a:extLst>
              <a:ext uri="{FF2B5EF4-FFF2-40B4-BE49-F238E27FC236}">
                <a16:creationId xmlns:a16="http://schemas.microsoft.com/office/drawing/2014/main" id="{B8954AA0-3EB0-44B7-9145-753120CB07A8}"/>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ABEDD6CD-F032-4058-A865-E0A28C2D5965}"/>
              </a:ext>
            </a:extLst>
          </p:cNvPr>
          <p:cNvPicPr>
            <a:picLocks noChangeAspect="1"/>
          </p:cNvPicPr>
          <p:nvPr/>
        </p:nvPicPr>
        <p:blipFill>
          <a:blip r:embed="rId5"/>
          <a:stretch>
            <a:fillRect/>
          </a:stretch>
        </p:blipFill>
        <p:spPr>
          <a:xfrm>
            <a:off x="457200" y="2555147"/>
            <a:ext cx="8153400" cy="3657600"/>
          </a:xfrm>
          <a:prstGeom prst="rect">
            <a:avLst/>
          </a:prstGeom>
        </p:spPr>
      </p:pic>
      <p:pic>
        <p:nvPicPr>
          <p:cNvPr id="9" name="Audio 8">
            <a:hlinkClick r:id="" action="ppaction://media"/>
            <a:extLst>
              <a:ext uri="{FF2B5EF4-FFF2-40B4-BE49-F238E27FC236}">
                <a16:creationId xmlns:a16="http://schemas.microsoft.com/office/drawing/2014/main" id="{86B1023C-E548-44DA-8F31-F94E7AA2FD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55958449"/>
      </p:ext>
    </p:extLst>
  </p:cSld>
  <p:clrMapOvr>
    <a:masterClrMapping/>
  </p:clrMapOvr>
  <mc:AlternateContent xmlns:mc="http://schemas.openxmlformats.org/markup-compatibility/2006">
    <mc:Choice xmlns:p14="http://schemas.microsoft.com/office/powerpoint/2010/main" Requires="p14">
      <p:transition spd="slow" p14:dur="2000" advTm="28427"/>
    </mc:Choice>
    <mc:Fallback>
      <p:transition spd="slow" advTm="284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6A541-E19B-4361-8EA8-8C439A060681}"/>
              </a:ext>
            </a:extLst>
          </p:cNvPr>
          <p:cNvSpPr>
            <a:spLocks noGrp="1"/>
          </p:cNvSpPr>
          <p:nvPr>
            <p:ph type="title"/>
          </p:nvPr>
        </p:nvSpPr>
        <p:spPr/>
        <p:txBody>
          <a:bodyPr/>
          <a:lstStyle/>
          <a:p>
            <a:r>
              <a:rPr lang="en-US" dirty="0"/>
              <a:t>RNN Single-Variate time-series prediction</a:t>
            </a:r>
          </a:p>
        </p:txBody>
      </p:sp>
      <p:sp>
        <p:nvSpPr>
          <p:cNvPr id="4" name="Footer Placeholder 3">
            <a:extLst>
              <a:ext uri="{FF2B5EF4-FFF2-40B4-BE49-F238E27FC236}">
                <a16:creationId xmlns:a16="http://schemas.microsoft.com/office/drawing/2014/main" id="{D9876ECE-C9B9-437E-918B-A3EBC1B39826}"/>
              </a:ext>
            </a:extLst>
          </p:cNvPr>
          <p:cNvSpPr>
            <a:spLocks noGrp="1"/>
          </p:cNvSpPr>
          <p:nvPr>
            <p:ph type="ftr" sz="quarter" idx="11"/>
          </p:nvPr>
        </p:nvSpPr>
        <p:spPr/>
        <p:txBody>
          <a:bodyPr/>
          <a:lstStyle/>
          <a:p>
            <a:pPr>
              <a:defRPr/>
            </a:pPr>
            <a:r>
              <a:rPr lang="en-US"/>
              <a:t>@Your Name</a:t>
            </a:r>
          </a:p>
        </p:txBody>
      </p:sp>
      <p:sp>
        <p:nvSpPr>
          <p:cNvPr id="5" name="Slide Number Placeholder 4">
            <a:extLst>
              <a:ext uri="{FF2B5EF4-FFF2-40B4-BE49-F238E27FC236}">
                <a16:creationId xmlns:a16="http://schemas.microsoft.com/office/drawing/2014/main" id="{D6E42EFA-3CC0-4FE9-A712-45F72B8F10F2}"/>
              </a:ext>
            </a:extLst>
          </p:cNvPr>
          <p:cNvSpPr>
            <a:spLocks noGrp="1"/>
          </p:cNvSpPr>
          <p:nvPr>
            <p:ph type="sldNum" sz="quarter" idx="12"/>
          </p:nvPr>
        </p:nvSpPr>
        <p:spPr/>
        <p:txBody>
          <a:bodyPr/>
          <a:lstStyle/>
          <a:p>
            <a:pPr>
              <a:defRPr/>
            </a:pPr>
            <a:fld id="{F8C3E294-9E12-4E24-B275-9BA1AC14E86B}" type="slidenum">
              <a:rPr lang="en-US" smtClean="0"/>
              <a:pPr>
                <a:defRPr/>
              </a:pPr>
              <a:t>11</a:t>
            </a:fld>
            <a:endParaRPr lang="en-US" dirty="0"/>
          </a:p>
        </p:txBody>
      </p:sp>
      <p:sp>
        <p:nvSpPr>
          <p:cNvPr id="6" name="Rectangle 1">
            <a:extLst>
              <a:ext uri="{FF2B5EF4-FFF2-40B4-BE49-F238E27FC236}">
                <a16:creationId xmlns:a16="http://schemas.microsoft.com/office/drawing/2014/main" id="{F16A2E21-4713-4B73-A30C-DBF1CDF7D8F6}"/>
              </a:ext>
            </a:extLst>
          </p:cNvPr>
          <p:cNvSpPr>
            <a:spLocks noGrp="1" noChangeArrowheads="1"/>
          </p:cNvSpPr>
          <p:nvPr>
            <p:ph idx="1"/>
          </p:nvPr>
        </p:nvSpPr>
        <p:spPr bwMode="auto">
          <a:xfrm>
            <a:off x="457200" y="1205162"/>
            <a:ext cx="8340608" cy="475248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0" tIns="158700" rIns="317400" bIns="158700" numCol="1" anchor="ctr" anchorCtr="0" compatLnSpc="1">
            <a:prstTxWarp prst="textNoShape">
              <a:avLst/>
            </a:prstTxWarp>
            <a:spAutoFit/>
          </a:bodyPr>
          <a:lstStyle/>
          <a:p>
            <a:pPr>
              <a:spcBef>
                <a:spcPct val="0"/>
              </a:spcBef>
              <a:buClrTx/>
            </a:pPr>
            <a:r>
              <a:rPr lang="en-US" altLang="en-US" sz="2400" b="1" dirty="0">
                <a:solidFill>
                  <a:srgbClr val="000000"/>
                </a:solidFill>
                <a:latin typeface="Helvetica Neue"/>
              </a:rPr>
              <a:t>Task:1 Use Stock close price ($).</a:t>
            </a:r>
          </a:p>
          <a:p>
            <a:pPr marL="0" lvl="0" indent="0">
              <a:spcBef>
                <a:spcPct val="0"/>
              </a:spcBef>
              <a:buClrTx/>
              <a:buNone/>
            </a:pPr>
            <a:r>
              <a:rPr lang="en-US" altLang="en-US" sz="2400" dirty="0"/>
              <a:t>. Using stock close price at one-min intervals, train the model </a:t>
            </a:r>
          </a:p>
          <a:p>
            <a:pPr marL="0" lvl="0" indent="0">
              <a:spcBef>
                <a:spcPct val="0"/>
              </a:spcBef>
              <a:buClrTx/>
              <a:buNone/>
            </a:pPr>
            <a:r>
              <a:rPr lang="en-US" altLang="en-US" sz="2400" dirty="0"/>
              <a:t>to predict the stock prices on a short term hourly basis. </a:t>
            </a:r>
          </a:p>
          <a:p>
            <a:pPr>
              <a:spcBef>
                <a:spcPct val="0"/>
              </a:spcBef>
              <a:buClrTx/>
            </a:pPr>
            <a:endParaRPr lang="en-US" altLang="en-US" sz="2400" b="1" dirty="0">
              <a:solidFill>
                <a:srgbClr val="000000"/>
              </a:solidFill>
              <a:latin typeface="Helvetica Neue"/>
            </a:endParaRPr>
          </a:p>
          <a:p>
            <a:pPr>
              <a:spcBef>
                <a:spcPct val="0"/>
              </a:spcBef>
              <a:buClrTx/>
            </a:pPr>
            <a:r>
              <a:rPr lang="en-US" altLang="en-US" sz="2400" b="1" dirty="0">
                <a:solidFill>
                  <a:srgbClr val="000000"/>
                </a:solidFill>
                <a:latin typeface="Helvetica Neue"/>
              </a:rPr>
              <a:t>Task:2 Use Stock returns (% gain or loss).</a:t>
            </a:r>
          </a:p>
          <a:p>
            <a:pPr marL="0" lvl="0" indent="0">
              <a:spcBef>
                <a:spcPct val="0"/>
              </a:spcBef>
              <a:buClrTx/>
              <a:buNone/>
            </a:pPr>
            <a:r>
              <a:rPr lang="en-US" altLang="en-US" sz="2400" dirty="0"/>
              <a:t>Using stock returns (%) at one-min intervals, train the model to predict the stock returns on a short term hourly basis. </a:t>
            </a:r>
          </a:p>
          <a:p>
            <a:pPr marL="0" indent="0">
              <a:spcBef>
                <a:spcPct val="0"/>
              </a:spcBef>
              <a:buClrTx/>
              <a:buNone/>
            </a:pPr>
            <a:endParaRPr lang="en-US" altLang="en-US" sz="2400" b="1" dirty="0">
              <a:solidFill>
                <a:srgbClr val="000000"/>
              </a:solidFill>
              <a:latin typeface="Helvetica Neue"/>
            </a:endParaRPr>
          </a:p>
          <a:p>
            <a:pPr>
              <a:spcBef>
                <a:spcPct val="0"/>
              </a:spcBef>
              <a:buClrTx/>
            </a:pPr>
            <a:r>
              <a:rPr lang="en-US" altLang="en-US" sz="2400" b="1" dirty="0">
                <a:solidFill>
                  <a:srgbClr val="000000"/>
                </a:solidFill>
                <a:latin typeface="Helvetica Neue"/>
              </a:rPr>
              <a:t>Task:3 Use Stock Up/Down Indicator.</a:t>
            </a:r>
          </a:p>
          <a:p>
            <a:pPr marL="0" lvl="0" indent="0">
              <a:spcBef>
                <a:spcPct val="0"/>
              </a:spcBef>
              <a:buClrTx/>
              <a:buNone/>
            </a:pPr>
            <a:r>
              <a:rPr lang="en-US" altLang="en-US" sz="2400" dirty="0"/>
              <a:t>Using stock up/down indicator (logistic) at one-min intervals, </a:t>
            </a:r>
          </a:p>
          <a:p>
            <a:pPr marL="0" lvl="0" indent="0">
              <a:spcBef>
                <a:spcPct val="0"/>
              </a:spcBef>
              <a:buClrTx/>
              <a:buNone/>
            </a:pPr>
            <a:r>
              <a:rPr lang="en-US" altLang="en-US" sz="2400" dirty="0"/>
              <a:t>train the model to predict if stock will be up/down on a </a:t>
            </a:r>
          </a:p>
          <a:p>
            <a:pPr marL="0" lvl="0" indent="0">
              <a:spcBef>
                <a:spcPct val="0"/>
              </a:spcBef>
              <a:buClrTx/>
              <a:buNone/>
            </a:pPr>
            <a:r>
              <a:rPr lang="en-US" altLang="en-US" sz="2400" dirty="0"/>
              <a:t>short term hourly basis. </a:t>
            </a:r>
          </a:p>
        </p:txBody>
      </p:sp>
      <p:cxnSp>
        <p:nvCxnSpPr>
          <p:cNvPr id="7" name="Straight Connector 6">
            <a:extLst>
              <a:ext uri="{FF2B5EF4-FFF2-40B4-BE49-F238E27FC236}">
                <a16:creationId xmlns:a16="http://schemas.microsoft.com/office/drawing/2014/main" id="{341B2025-65A2-4773-BA38-DF97C904B572}"/>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C0BC383B-6E16-4633-8CA4-682E7B0201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4097115"/>
      </p:ext>
    </p:extLst>
  </p:cSld>
  <p:clrMapOvr>
    <a:masterClrMapping/>
  </p:clrMapOvr>
  <mc:AlternateContent xmlns:mc="http://schemas.openxmlformats.org/markup-compatibility/2006">
    <mc:Choice xmlns:p14="http://schemas.microsoft.com/office/powerpoint/2010/main" Requires="p14">
      <p:transition spd="slow" p14:dur="2000" advTm="40795"/>
    </mc:Choice>
    <mc:Fallback>
      <p:transition spd="slow" advTm="40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F6BEB-BBC8-46A7-B876-16172B26AFF7}"/>
              </a:ext>
            </a:extLst>
          </p:cNvPr>
          <p:cNvSpPr>
            <a:spLocks noGrp="1"/>
          </p:cNvSpPr>
          <p:nvPr>
            <p:ph type="title"/>
          </p:nvPr>
        </p:nvSpPr>
        <p:spPr/>
        <p:txBody>
          <a:bodyPr/>
          <a:lstStyle/>
          <a:p>
            <a:r>
              <a:rPr lang="en-US" dirty="0"/>
              <a:t>RNN Multi-Variate time series prediction</a:t>
            </a:r>
          </a:p>
        </p:txBody>
      </p:sp>
      <p:sp>
        <p:nvSpPr>
          <p:cNvPr id="3" name="Content Placeholder 2">
            <a:extLst>
              <a:ext uri="{FF2B5EF4-FFF2-40B4-BE49-F238E27FC236}">
                <a16:creationId xmlns:a16="http://schemas.microsoft.com/office/drawing/2014/main" id="{D0B28F6B-8072-4277-B46C-DC1F8BE04633}"/>
              </a:ext>
            </a:extLst>
          </p:cNvPr>
          <p:cNvSpPr>
            <a:spLocks noGrp="1"/>
          </p:cNvSpPr>
          <p:nvPr>
            <p:ph idx="1"/>
          </p:nvPr>
        </p:nvSpPr>
        <p:spPr/>
        <p:txBody>
          <a:bodyPr/>
          <a:lstStyle/>
          <a:p>
            <a:r>
              <a:rPr lang="en-US" sz="2400" b="1" dirty="0">
                <a:solidFill>
                  <a:srgbClr val="000000"/>
                </a:solidFill>
                <a:latin typeface="Helvetica Neue"/>
              </a:rPr>
              <a:t>Prologue: MSFT vs XLK Correlation (2014 year)</a:t>
            </a:r>
          </a:p>
          <a:p>
            <a:pPr lvl="1"/>
            <a:r>
              <a:rPr lang="en-US" sz="2400" dirty="0">
                <a:solidFill>
                  <a:srgbClr val="000000"/>
                </a:solidFill>
                <a:latin typeface="Helvetica Neue"/>
              </a:rPr>
              <a:t>Determine the best 2 month period.</a:t>
            </a:r>
            <a:br>
              <a:rPr lang="en-US" sz="2400" dirty="0">
                <a:solidFill>
                  <a:srgbClr val="000000"/>
                </a:solidFill>
                <a:latin typeface="Helvetica Neue"/>
              </a:rPr>
            </a:br>
            <a:endParaRPr lang="en-US" sz="2400" dirty="0">
              <a:solidFill>
                <a:srgbClr val="000000"/>
              </a:solidFill>
              <a:latin typeface="Helvetica Neue"/>
            </a:endParaRPr>
          </a:p>
          <a:p>
            <a:r>
              <a:rPr lang="en-US" sz="2400" b="1" dirty="0">
                <a:solidFill>
                  <a:srgbClr val="000000"/>
                </a:solidFill>
                <a:latin typeface="Helvetica Neue"/>
              </a:rPr>
              <a:t>Task:4 Effect of XLK price on MSFT price (Study:1)</a:t>
            </a:r>
          </a:p>
          <a:p>
            <a:pPr lvl="1"/>
            <a:r>
              <a:rPr lang="en-US" sz="2400" dirty="0"/>
              <a:t>Use the same time period as in single-variate analysis.</a:t>
            </a:r>
          </a:p>
          <a:p>
            <a:pPr lvl="1"/>
            <a:r>
              <a:rPr lang="en-US" sz="2400" dirty="0"/>
              <a:t>Train the RNN using MSFT (stock) and XLK (sector) as input to predict short term prices of MSFT</a:t>
            </a:r>
            <a:r>
              <a:rPr lang="en-US" sz="2400" dirty="0">
                <a:solidFill>
                  <a:srgbClr val="000000"/>
                </a:solidFill>
                <a:latin typeface="Helvetica Neue"/>
              </a:rPr>
              <a:t>.</a:t>
            </a:r>
            <a:br>
              <a:rPr lang="en-US" sz="2400" dirty="0">
                <a:solidFill>
                  <a:srgbClr val="000000"/>
                </a:solidFill>
                <a:latin typeface="Helvetica Neue"/>
              </a:rPr>
            </a:br>
            <a:endParaRPr lang="en-US" sz="2400" dirty="0">
              <a:solidFill>
                <a:srgbClr val="000000"/>
              </a:solidFill>
              <a:latin typeface="Helvetica Neue"/>
            </a:endParaRPr>
          </a:p>
          <a:p>
            <a:r>
              <a:rPr lang="en-US" sz="2400" b="1" dirty="0">
                <a:solidFill>
                  <a:srgbClr val="000000"/>
                </a:solidFill>
                <a:latin typeface="Helvetica Neue"/>
              </a:rPr>
              <a:t>Task:5 Effect of XLK price on MSFT price (Study:2)</a:t>
            </a:r>
          </a:p>
          <a:p>
            <a:pPr lvl="1"/>
            <a:r>
              <a:rPr lang="en-US" sz="2400" dirty="0"/>
              <a:t>Use the 2-month period with best correlation.</a:t>
            </a:r>
          </a:p>
          <a:p>
            <a:pPr lvl="1"/>
            <a:r>
              <a:rPr lang="en-US" sz="2400" dirty="0"/>
              <a:t>Train the RNN using MSFT (stock) and XLK (sector) as input to predict short term prices of MSFT</a:t>
            </a:r>
            <a:r>
              <a:rPr lang="en-US" sz="2400" dirty="0">
                <a:solidFill>
                  <a:srgbClr val="000000"/>
                </a:solidFill>
                <a:latin typeface="Helvetica Neue"/>
              </a:rPr>
              <a:t>.</a:t>
            </a:r>
            <a:endParaRPr lang="en-US" sz="2400" dirty="0"/>
          </a:p>
          <a:p>
            <a:endParaRPr lang="en-US" dirty="0"/>
          </a:p>
        </p:txBody>
      </p:sp>
      <p:sp>
        <p:nvSpPr>
          <p:cNvPr id="4" name="Footer Placeholder 3">
            <a:extLst>
              <a:ext uri="{FF2B5EF4-FFF2-40B4-BE49-F238E27FC236}">
                <a16:creationId xmlns:a16="http://schemas.microsoft.com/office/drawing/2014/main" id="{BEFCF368-DE71-4DCE-AB77-FAE97D3B6626}"/>
              </a:ext>
            </a:extLst>
          </p:cNvPr>
          <p:cNvSpPr>
            <a:spLocks noGrp="1"/>
          </p:cNvSpPr>
          <p:nvPr>
            <p:ph type="ftr" sz="quarter" idx="11"/>
          </p:nvPr>
        </p:nvSpPr>
        <p:spPr/>
        <p:txBody>
          <a:bodyPr/>
          <a:lstStyle/>
          <a:p>
            <a:pPr>
              <a:defRPr/>
            </a:pPr>
            <a:r>
              <a:rPr lang="en-US"/>
              <a:t>@Your Name</a:t>
            </a:r>
          </a:p>
        </p:txBody>
      </p:sp>
      <p:sp>
        <p:nvSpPr>
          <p:cNvPr id="5" name="Slide Number Placeholder 4">
            <a:extLst>
              <a:ext uri="{FF2B5EF4-FFF2-40B4-BE49-F238E27FC236}">
                <a16:creationId xmlns:a16="http://schemas.microsoft.com/office/drawing/2014/main" id="{5314A3C9-98CB-4F4D-9E67-5F7F725A5632}"/>
              </a:ext>
            </a:extLst>
          </p:cNvPr>
          <p:cNvSpPr>
            <a:spLocks noGrp="1"/>
          </p:cNvSpPr>
          <p:nvPr>
            <p:ph type="sldNum" sz="quarter" idx="12"/>
          </p:nvPr>
        </p:nvSpPr>
        <p:spPr/>
        <p:txBody>
          <a:bodyPr/>
          <a:lstStyle/>
          <a:p>
            <a:pPr>
              <a:defRPr/>
            </a:pPr>
            <a:fld id="{F8C3E294-9E12-4E24-B275-9BA1AC14E86B}" type="slidenum">
              <a:rPr lang="en-US" smtClean="0"/>
              <a:pPr>
                <a:defRPr/>
              </a:pPr>
              <a:t>12</a:t>
            </a:fld>
            <a:endParaRPr lang="en-US" dirty="0"/>
          </a:p>
        </p:txBody>
      </p:sp>
      <p:cxnSp>
        <p:nvCxnSpPr>
          <p:cNvPr id="8" name="Straight Connector 7">
            <a:extLst>
              <a:ext uri="{FF2B5EF4-FFF2-40B4-BE49-F238E27FC236}">
                <a16:creationId xmlns:a16="http://schemas.microsoft.com/office/drawing/2014/main" id="{F2E22C7A-618C-4409-93F7-61ADACE720C7}"/>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7AFA66A5-FDBD-4E0B-9B9F-1B177B2AF3D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84461236"/>
      </p:ext>
    </p:extLst>
  </p:cSld>
  <p:clrMapOvr>
    <a:masterClrMapping/>
  </p:clrMapOvr>
  <mc:AlternateContent xmlns:mc="http://schemas.openxmlformats.org/markup-compatibility/2006">
    <mc:Choice xmlns:p14="http://schemas.microsoft.com/office/powerpoint/2010/main" Requires="p14">
      <p:transition spd="slow" p14:dur="2000" advTm="45637"/>
    </mc:Choice>
    <mc:Fallback>
      <p:transition spd="slow" advTm="45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DAB4-DDD6-4ED1-B859-309318811F47}"/>
              </a:ext>
            </a:extLst>
          </p:cNvPr>
          <p:cNvSpPr>
            <a:spLocks noGrp="1"/>
          </p:cNvSpPr>
          <p:nvPr>
            <p:ph type="title"/>
          </p:nvPr>
        </p:nvSpPr>
        <p:spPr/>
        <p:txBody>
          <a:bodyPr/>
          <a:lstStyle/>
          <a:p>
            <a:r>
              <a:rPr lang="en-US" dirty="0"/>
              <a:t>RNN Model Parameters</a:t>
            </a:r>
          </a:p>
        </p:txBody>
      </p:sp>
      <p:sp>
        <p:nvSpPr>
          <p:cNvPr id="3" name="Content Placeholder 2">
            <a:extLst>
              <a:ext uri="{FF2B5EF4-FFF2-40B4-BE49-F238E27FC236}">
                <a16:creationId xmlns:a16="http://schemas.microsoft.com/office/drawing/2014/main" id="{9036B83F-6800-41CC-A264-463E3189FF4D}"/>
              </a:ext>
            </a:extLst>
          </p:cNvPr>
          <p:cNvSpPr>
            <a:spLocks noGrp="1"/>
          </p:cNvSpPr>
          <p:nvPr>
            <p:ph idx="1"/>
          </p:nvPr>
        </p:nvSpPr>
        <p:spPr/>
        <p:txBody>
          <a:bodyPr/>
          <a:lstStyle/>
          <a:p>
            <a:r>
              <a:rPr lang="en-US" sz="2000" dirty="0"/>
              <a:t>Training Period – 2 months of stock data (44 Trading days) with one-min resolution samples</a:t>
            </a:r>
          </a:p>
          <a:p>
            <a:r>
              <a:rPr lang="en-US" sz="2000" dirty="0"/>
              <a:t>Test Period – same 2 months + one additional day (for short-term prediction)</a:t>
            </a:r>
          </a:p>
          <a:p>
            <a:r>
              <a:rPr lang="en-US" sz="2000" dirty="0"/>
              <a:t>#Samples for each trading day – 6.5 hours * 60 = 390</a:t>
            </a:r>
          </a:p>
          <a:p>
            <a:r>
              <a:rPr lang="en-US" sz="2000" dirty="0"/>
              <a:t>#Samples for training set –  44 * 390 = 17160</a:t>
            </a:r>
          </a:p>
          <a:p>
            <a:r>
              <a:rPr lang="en-US" sz="2000" dirty="0"/>
              <a:t>RNN model parameters</a:t>
            </a:r>
          </a:p>
          <a:p>
            <a:pPr lvl="1"/>
            <a:r>
              <a:rPr lang="en-US" sz="2000" dirty="0"/>
              <a:t>#Input Steps = 2 days worth of samples = 2 * 390 = 780</a:t>
            </a:r>
          </a:p>
          <a:p>
            <a:pPr lvl="1"/>
            <a:r>
              <a:rPr lang="en-US" sz="2000" dirty="0"/>
              <a:t>Batch Size = 50</a:t>
            </a:r>
          </a:p>
          <a:p>
            <a:pPr lvl="1"/>
            <a:r>
              <a:rPr lang="en-US" sz="2000" dirty="0"/>
              <a:t>Lag = [60, 120, 180, 240, 300, 360]   #minutes for prediction</a:t>
            </a:r>
          </a:p>
          <a:p>
            <a:pPr lvl="1"/>
            <a:r>
              <a:rPr lang="en-US" sz="2000" dirty="0"/>
              <a:t>Each RNN Cell:</a:t>
            </a:r>
          </a:p>
          <a:p>
            <a:pPr lvl="2"/>
            <a:r>
              <a:rPr lang="en-US" sz="1800" dirty="0"/>
              <a:t>#inputs = 1, #neurons = 100, #outputs = 1</a:t>
            </a:r>
          </a:p>
          <a:p>
            <a:pPr lvl="2"/>
            <a:r>
              <a:rPr lang="en-US" sz="1800" dirty="0"/>
              <a:t>Using </a:t>
            </a:r>
            <a:r>
              <a:rPr lang="en-US" sz="1800" dirty="0" err="1"/>
              <a:t>OutputProjectWrapper</a:t>
            </a:r>
            <a:r>
              <a:rPr lang="en-US" sz="1800" dirty="0"/>
              <a:t> (with a FC layer)</a:t>
            </a:r>
          </a:p>
          <a:p>
            <a:pPr lvl="1"/>
            <a:r>
              <a:rPr lang="en-US" sz="2000" dirty="0"/>
              <a:t>Learning Rate = 0.001</a:t>
            </a:r>
          </a:p>
          <a:p>
            <a:pPr lvl="1"/>
            <a:r>
              <a:rPr lang="en-US" sz="2000" dirty="0"/>
              <a:t>#Iterations = 800</a:t>
            </a:r>
          </a:p>
          <a:p>
            <a:pPr lvl="1"/>
            <a:r>
              <a:rPr lang="en-US" sz="2000" dirty="0"/>
              <a:t>Adam Optimizer with ‘MSE’ as the loss function.</a:t>
            </a:r>
          </a:p>
          <a:p>
            <a:pPr lvl="1"/>
            <a:endParaRPr lang="en-US" sz="2000" dirty="0"/>
          </a:p>
          <a:p>
            <a:pPr lvl="1"/>
            <a:endParaRPr lang="en-US" sz="2000" dirty="0"/>
          </a:p>
        </p:txBody>
      </p:sp>
      <p:sp>
        <p:nvSpPr>
          <p:cNvPr id="5" name="Slide Number Placeholder 4">
            <a:extLst>
              <a:ext uri="{FF2B5EF4-FFF2-40B4-BE49-F238E27FC236}">
                <a16:creationId xmlns:a16="http://schemas.microsoft.com/office/drawing/2014/main" id="{B82449E7-7485-4529-9266-D56897C10C28}"/>
              </a:ext>
            </a:extLst>
          </p:cNvPr>
          <p:cNvSpPr>
            <a:spLocks noGrp="1"/>
          </p:cNvSpPr>
          <p:nvPr>
            <p:ph type="sldNum" sz="quarter" idx="12"/>
          </p:nvPr>
        </p:nvSpPr>
        <p:spPr/>
        <p:txBody>
          <a:bodyPr/>
          <a:lstStyle/>
          <a:p>
            <a:pPr>
              <a:defRPr/>
            </a:pPr>
            <a:fld id="{F8C3E294-9E12-4E24-B275-9BA1AC14E86B}" type="slidenum">
              <a:rPr lang="en-US" smtClean="0"/>
              <a:pPr>
                <a:defRPr/>
              </a:pPr>
              <a:t>13</a:t>
            </a:fld>
            <a:endParaRPr lang="en-US" dirty="0"/>
          </a:p>
        </p:txBody>
      </p:sp>
      <p:cxnSp>
        <p:nvCxnSpPr>
          <p:cNvPr id="6" name="Straight Connector 5">
            <a:extLst>
              <a:ext uri="{FF2B5EF4-FFF2-40B4-BE49-F238E27FC236}">
                <a16:creationId xmlns:a16="http://schemas.microsoft.com/office/drawing/2014/main" id="{A959E692-D66D-4025-A745-C709FA886F13}"/>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9313FCBA-9BB6-41ED-B29B-6DE004F3D2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02001279"/>
      </p:ext>
    </p:extLst>
  </p:cSld>
  <p:clrMapOvr>
    <a:masterClrMapping/>
  </p:clrMapOvr>
  <mc:AlternateContent xmlns:mc="http://schemas.openxmlformats.org/markup-compatibility/2006">
    <mc:Choice xmlns:p14="http://schemas.microsoft.com/office/powerpoint/2010/main" Requires="p14">
      <p:transition spd="slow" p14:dur="2000" advTm="54494"/>
    </mc:Choice>
    <mc:Fallback>
      <p:transition spd="slow" advTm="54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DAB4-DDD6-4ED1-B859-309318811F47}"/>
              </a:ext>
            </a:extLst>
          </p:cNvPr>
          <p:cNvSpPr>
            <a:spLocks noGrp="1"/>
          </p:cNvSpPr>
          <p:nvPr>
            <p:ph type="title"/>
          </p:nvPr>
        </p:nvSpPr>
        <p:spPr/>
        <p:txBody>
          <a:bodyPr/>
          <a:lstStyle/>
          <a:p>
            <a:r>
              <a:rPr lang="en-US" dirty="0"/>
              <a:t>RNN Model</a:t>
            </a:r>
          </a:p>
        </p:txBody>
      </p:sp>
      <p:sp>
        <p:nvSpPr>
          <p:cNvPr id="3" name="Content Placeholder 2">
            <a:extLst>
              <a:ext uri="{FF2B5EF4-FFF2-40B4-BE49-F238E27FC236}">
                <a16:creationId xmlns:a16="http://schemas.microsoft.com/office/drawing/2014/main" id="{9036B83F-6800-41CC-A264-463E3189FF4D}"/>
              </a:ext>
            </a:extLst>
          </p:cNvPr>
          <p:cNvSpPr>
            <a:spLocks noGrp="1"/>
          </p:cNvSpPr>
          <p:nvPr>
            <p:ph idx="1"/>
          </p:nvPr>
        </p:nvSpPr>
        <p:spPr/>
        <p:txBody>
          <a:bodyPr/>
          <a:lstStyle/>
          <a:p>
            <a:r>
              <a:rPr lang="en-US" sz="2000" dirty="0"/>
              <a:t>At each time step, we have an output vector of size 100. However, we want one single output representing the stock price.</a:t>
            </a:r>
          </a:p>
          <a:p>
            <a:r>
              <a:rPr lang="en-US" sz="2000" dirty="0"/>
              <a:t>We will use </a:t>
            </a:r>
            <a:r>
              <a:rPr lang="en-US" sz="2000" dirty="0" err="1"/>
              <a:t>OutputProjectWrapper</a:t>
            </a:r>
            <a:r>
              <a:rPr lang="en-US" sz="2000" dirty="0"/>
              <a:t> with a FC layer to convert output vector to  single output value.</a:t>
            </a:r>
          </a:p>
          <a:p>
            <a:pPr lvl="1"/>
            <a:endParaRPr lang="en-US" sz="2000" dirty="0"/>
          </a:p>
          <a:p>
            <a:pPr marL="457200" lvl="1" indent="0">
              <a:buNone/>
            </a:pPr>
            <a:endParaRPr lang="en-US" sz="2000" dirty="0"/>
          </a:p>
        </p:txBody>
      </p:sp>
      <p:sp>
        <p:nvSpPr>
          <p:cNvPr id="4" name="Footer Placeholder 3">
            <a:extLst>
              <a:ext uri="{FF2B5EF4-FFF2-40B4-BE49-F238E27FC236}">
                <a16:creationId xmlns:a16="http://schemas.microsoft.com/office/drawing/2014/main" id="{ECE6A28E-38BA-4818-948E-8C8188E1FDCE}"/>
              </a:ext>
            </a:extLst>
          </p:cNvPr>
          <p:cNvSpPr>
            <a:spLocks noGrp="1"/>
          </p:cNvSpPr>
          <p:nvPr>
            <p:ph type="ftr" sz="quarter" idx="11"/>
          </p:nvPr>
        </p:nvSpPr>
        <p:spPr/>
        <p:txBody>
          <a:bodyPr/>
          <a:lstStyle/>
          <a:p>
            <a:pPr>
              <a:defRPr/>
            </a:pPr>
            <a:r>
              <a:rPr lang="en-US" dirty="0"/>
              <a:t>Mohan Patnam</a:t>
            </a:r>
          </a:p>
        </p:txBody>
      </p:sp>
      <p:sp>
        <p:nvSpPr>
          <p:cNvPr id="5" name="Slide Number Placeholder 4">
            <a:extLst>
              <a:ext uri="{FF2B5EF4-FFF2-40B4-BE49-F238E27FC236}">
                <a16:creationId xmlns:a16="http://schemas.microsoft.com/office/drawing/2014/main" id="{B82449E7-7485-4529-9266-D56897C10C28}"/>
              </a:ext>
            </a:extLst>
          </p:cNvPr>
          <p:cNvSpPr>
            <a:spLocks noGrp="1"/>
          </p:cNvSpPr>
          <p:nvPr>
            <p:ph type="sldNum" sz="quarter" idx="12"/>
          </p:nvPr>
        </p:nvSpPr>
        <p:spPr/>
        <p:txBody>
          <a:bodyPr/>
          <a:lstStyle/>
          <a:p>
            <a:pPr>
              <a:defRPr/>
            </a:pPr>
            <a:fld id="{F8C3E294-9E12-4E24-B275-9BA1AC14E86B}" type="slidenum">
              <a:rPr lang="en-US" smtClean="0"/>
              <a:pPr>
                <a:defRPr/>
              </a:pPr>
              <a:t>14</a:t>
            </a:fld>
            <a:endParaRPr lang="en-US" dirty="0"/>
          </a:p>
        </p:txBody>
      </p:sp>
      <p:cxnSp>
        <p:nvCxnSpPr>
          <p:cNvPr id="6" name="Straight Connector 5">
            <a:extLst>
              <a:ext uri="{FF2B5EF4-FFF2-40B4-BE49-F238E27FC236}">
                <a16:creationId xmlns:a16="http://schemas.microsoft.com/office/drawing/2014/main" id="{A959E692-D66D-4025-A745-C709FA886F13}"/>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7773619-DA7B-4F12-8CFA-60F5F11716DE}"/>
              </a:ext>
            </a:extLst>
          </p:cNvPr>
          <p:cNvPicPr>
            <a:picLocks noChangeAspect="1"/>
          </p:cNvPicPr>
          <p:nvPr/>
        </p:nvPicPr>
        <p:blipFill>
          <a:blip r:embed="rId5"/>
          <a:stretch>
            <a:fillRect/>
          </a:stretch>
        </p:blipFill>
        <p:spPr>
          <a:xfrm>
            <a:off x="838200" y="2322541"/>
            <a:ext cx="5456027" cy="3698846"/>
          </a:xfrm>
          <a:prstGeom prst="rect">
            <a:avLst/>
          </a:prstGeom>
        </p:spPr>
      </p:pic>
      <p:sp>
        <p:nvSpPr>
          <p:cNvPr id="8" name="TextBox 7">
            <a:extLst>
              <a:ext uri="{FF2B5EF4-FFF2-40B4-BE49-F238E27FC236}">
                <a16:creationId xmlns:a16="http://schemas.microsoft.com/office/drawing/2014/main" id="{E8216D84-E799-449C-A3DE-94A1636E519A}"/>
              </a:ext>
            </a:extLst>
          </p:cNvPr>
          <p:cNvSpPr txBox="1"/>
          <p:nvPr/>
        </p:nvSpPr>
        <p:spPr>
          <a:xfrm>
            <a:off x="6172200" y="3200400"/>
            <a:ext cx="2011573" cy="1384995"/>
          </a:xfrm>
          <a:prstGeom prst="rect">
            <a:avLst/>
          </a:prstGeom>
          <a:solidFill>
            <a:schemeClr val="tx2">
              <a:lumMod val="20000"/>
              <a:lumOff val="80000"/>
            </a:schemeClr>
          </a:solidFill>
        </p:spPr>
        <p:txBody>
          <a:bodyPr wrap="square" rtlCol="0">
            <a:spAutoFit/>
          </a:bodyPr>
          <a:lstStyle/>
          <a:p>
            <a:r>
              <a:rPr lang="en-US" sz="1200" dirty="0"/>
              <a:t>#Time steps = 780</a:t>
            </a:r>
          </a:p>
          <a:p>
            <a:endParaRPr lang="en-US" sz="1200" dirty="0"/>
          </a:p>
          <a:p>
            <a:r>
              <a:rPr lang="en-US" sz="1200" dirty="0"/>
              <a:t>Each RNN cell:</a:t>
            </a:r>
          </a:p>
          <a:p>
            <a:r>
              <a:rPr lang="en-US" sz="1200" dirty="0"/>
              <a:t>#Inputs = 1 (single variate)</a:t>
            </a:r>
          </a:p>
          <a:p>
            <a:r>
              <a:rPr lang="en-US" sz="1200" dirty="0"/>
              <a:t>#Inputs = 2 (multi-variate)</a:t>
            </a:r>
          </a:p>
          <a:p>
            <a:r>
              <a:rPr lang="en-US" sz="1200" dirty="0"/>
              <a:t>#Neurons = 100</a:t>
            </a:r>
          </a:p>
          <a:p>
            <a:r>
              <a:rPr lang="en-US" sz="1200" dirty="0"/>
              <a:t>#Outputs = 1</a:t>
            </a:r>
          </a:p>
        </p:txBody>
      </p:sp>
      <p:pic>
        <p:nvPicPr>
          <p:cNvPr id="9" name="Audio 8">
            <a:hlinkClick r:id="" action="ppaction://media"/>
            <a:extLst>
              <a:ext uri="{FF2B5EF4-FFF2-40B4-BE49-F238E27FC236}">
                <a16:creationId xmlns:a16="http://schemas.microsoft.com/office/drawing/2014/main" id="{12DEC699-CC33-4162-8EF6-868DCCF565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54452292"/>
      </p:ext>
    </p:extLst>
  </p:cSld>
  <p:clrMapOvr>
    <a:masterClrMapping/>
  </p:clrMapOvr>
  <mc:AlternateContent xmlns:mc="http://schemas.openxmlformats.org/markup-compatibility/2006">
    <mc:Choice xmlns:p14="http://schemas.microsoft.com/office/powerpoint/2010/main" Requires="p14">
      <p:transition spd="slow" p14:dur="2000" advTm="22807"/>
    </mc:Choice>
    <mc:Fallback>
      <p:transition spd="slow" advTm="22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0C24-D9F5-4B23-9322-08EF7F177C26}"/>
              </a:ext>
            </a:extLst>
          </p:cNvPr>
          <p:cNvSpPr>
            <a:spLocks noGrp="1"/>
          </p:cNvSpPr>
          <p:nvPr>
            <p:ph type="title"/>
          </p:nvPr>
        </p:nvSpPr>
        <p:spPr/>
        <p:txBody>
          <a:bodyPr/>
          <a:lstStyle/>
          <a:p>
            <a:r>
              <a:rPr lang="en-US" dirty="0"/>
              <a:t>#Time Steps in RNN</a:t>
            </a:r>
          </a:p>
        </p:txBody>
      </p:sp>
      <p:sp>
        <p:nvSpPr>
          <p:cNvPr id="3" name="Content Placeholder 2">
            <a:extLst>
              <a:ext uri="{FF2B5EF4-FFF2-40B4-BE49-F238E27FC236}">
                <a16:creationId xmlns:a16="http://schemas.microsoft.com/office/drawing/2014/main" id="{48019B2D-1F0E-4A91-927E-75AEADCF2ED4}"/>
              </a:ext>
            </a:extLst>
          </p:cNvPr>
          <p:cNvSpPr>
            <a:spLocks noGrp="1"/>
          </p:cNvSpPr>
          <p:nvPr>
            <p:ph idx="1"/>
          </p:nvPr>
        </p:nvSpPr>
        <p:spPr/>
        <p:txBody>
          <a:bodyPr/>
          <a:lstStyle/>
          <a:p>
            <a:r>
              <a:rPr lang="en-US" sz="2000" dirty="0"/>
              <a:t>Experiment (using XLK stock) to decide #Time Steps – 2 days vs 5 days</a:t>
            </a:r>
          </a:p>
          <a:p>
            <a:r>
              <a:rPr lang="en-US" sz="2000" dirty="0"/>
              <a:t>#Time Steps using 2 days = 390 * 2 = 780 (</a:t>
            </a:r>
            <a:r>
              <a:rPr lang="en-US" sz="2000" u="sng" dirty="0"/>
              <a:t>faster training</a:t>
            </a:r>
            <a:r>
              <a:rPr lang="en-US" sz="2000" dirty="0"/>
              <a:t>)</a:t>
            </a:r>
          </a:p>
          <a:p>
            <a:r>
              <a:rPr lang="en-US" sz="2000" dirty="0"/>
              <a:t>#Time Steps using 5 days = 390 * 5 = 1950</a:t>
            </a:r>
          </a:p>
          <a:p>
            <a:endParaRPr lang="en-US" sz="2000" dirty="0"/>
          </a:p>
          <a:p>
            <a:endParaRPr lang="en-US" sz="2000" dirty="0"/>
          </a:p>
        </p:txBody>
      </p:sp>
      <p:sp>
        <p:nvSpPr>
          <p:cNvPr id="4" name="Footer Placeholder 3">
            <a:extLst>
              <a:ext uri="{FF2B5EF4-FFF2-40B4-BE49-F238E27FC236}">
                <a16:creationId xmlns:a16="http://schemas.microsoft.com/office/drawing/2014/main" id="{B3DA77AF-67A0-4DC4-9A45-CAEC60474366}"/>
              </a:ext>
            </a:extLst>
          </p:cNvPr>
          <p:cNvSpPr>
            <a:spLocks noGrp="1"/>
          </p:cNvSpPr>
          <p:nvPr>
            <p:ph type="ftr" sz="quarter" idx="11"/>
          </p:nvPr>
        </p:nvSpPr>
        <p:spPr>
          <a:xfrm>
            <a:off x="2286000" y="6326186"/>
            <a:ext cx="3762375" cy="365125"/>
          </a:xfrm>
        </p:spPr>
        <p:txBody>
          <a:bodyPr/>
          <a:lstStyle/>
          <a:p>
            <a:pPr>
              <a:defRPr/>
            </a:pPr>
            <a:r>
              <a:rPr lang="en-US" sz="2000" dirty="0">
                <a:solidFill>
                  <a:schemeClr val="tx1"/>
                </a:solidFill>
              </a:rPr>
              <a:t>Loss (MSE) is similar in both cases</a:t>
            </a:r>
          </a:p>
        </p:txBody>
      </p:sp>
      <p:sp>
        <p:nvSpPr>
          <p:cNvPr id="5" name="Slide Number Placeholder 4">
            <a:extLst>
              <a:ext uri="{FF2B5EF4-FFF2-40B4-BE49-F238E27FC236}">
                <a16:creationId xmlns:a16="http://schemas.microsoft.com/office/drawing/2014/main" id="{73CE192F-7ED3-4EEE-81DF-E14F0637DC8F}"/>
              </a:ext>
            </a:extLst>
          </p:cNvPr>
          <p:cNvSpPr>
            <a:spLocks noGrp="1"/>
          </p:cNvSpPr>
          <p:nvPr>
            <p:ph type="sldNum" sz="quarter" idx="12"/>
          </p:nvPr>
        </p:nvSpPr>
        <p:spPr/>
        <p:txBody>
          <a:bodyPr/>
          <a:lstStyle/>
          <a:p>
            <a:pPr>
              <a:defRPr/>
            </a:pPr>
            <a:fld id="{F8C3E294-9E12-4E24-B275-9BA1AC14E86B}" type="slidenum">
              <a:rPr lang="en-US" smtClean="0"/>
              <a:pPr>
                <a:defRPr/>
              </a:pPr>
              <a:t>15</a:t>
            </a:fld>
            <a:endParaRPr lang="en-US" dirty="0"/>
          </a:p>
        </p:txBody>
      </p:sp>
      <p:cxnSp>
        <p:nvCxnSpPr>
          <p:cNvPr id="6" name="Straight Connector 5">
            <a:extLst>
              <a:ext uri="{FF2B5EF4-FFF2-40B4-BE49-F238E27FC236}">
                <a16:creationId xmlns:a16="http://schemas.microsoft.com/office/drawing/2014/main" id="{52515C5F-8E5C-447C-80EA-2DC18BB75E72}"/>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8132A9F-FDDA-4C1E-A6EB-A6FD808C298C}"/>
              </a:ext>
            </a:extLst>
          </p:cNvPr>
          <p:cNvPicPr>
            <a:picLocks noChangeAspect="1"/>
          </p:cNvPicPr>
          <p:nvPr/>
        </p:nvPicPr>
        <p:blipFill>
          <a:blip r:embed="rId5"/>
          <a:stretch>
            <a:fillRect/>
          </a:stretch>
        </p:blipFill>
        <p:spPr>
          <a:xfrm>
            <a:off x="914400" y="2057400"/>
            <a:ext cx="4905375" cy="2057400"/>
          </a:xfrm>
          <a:prstGeom prst="rect">
            <a:avLst/>
          </a:prstGeom>
        </p:spPr>
      </p:pic>
      <p:pic>
        <p:nvPicPr>
          <p:cNvPr id="11" name="Picture 10">
            <a:extLst>
              <a:ext uri="{FF2B5EF4-FFF2-40B4-BE49-F238E27FC236}">
                <a16:creationId xmlns:a16="http://schemas.microsoft.com/office/drawing/2014/main" id="{B1999AD4-52A4-4EC3-B282-EC0B70729731}"/>
              </a:ext>
            </a:extLst>
          </p:cNvPr>
          <p:cNvPicPr>
            <a:picLocks noChangeAspect="1"/>
          </p:cNvPicPr>
          <p:nvPr/>
        </p:nvPicPr>
        <p:blipFill>
          <a:blip r:embed="rId6"/>
          <a:stretch>
            <a:fillRect/>
          </a:stretch>
        </p:blipFill>
        <p:spPr>
          <a:xfrm>
            <a:off x="2971800" y="4114800"/>
            <a:ext cx="4914900" cy="2133600"/>
          </a:xfrm>
          <a:prstGeom prst="rect">
            <a:avLst/>
          </a:prstGeom>
        </p:spPr>
      </p:pic>
      <p:sp>
        <p:nvSpPr>
          <p:cNvPr id="13" name="Footer Placeholder 3">
            <a:extLst>
              <a:ext uri="{FF2B5EF4-FFF2-40B4-BE49-F238E27FC236}">
                <a16:creationId xmlns:a16="http://schemas.microsoft.com/office/drawing/2014/main" id="{1CB8C582-868E-4AD9-B338-2AE358DB01AA}"/>
              </a:ext>
            </a:extLst>
          </p:cNvPr>
          <p:cNvSpPr txBox="1">
            <a:spLocks/>
          </p:cNvSpPr>
          <p:nvPr/>
        </p:nvSpPr>
        <p:spPr>
          <a:xfrm>
            <a:off x="5837093" y="2560637"/>
            <a:ext cx="24384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1200" kern="1200">
                <a:solidFill>
                  <a:srgbClr val="898989"/>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2400" dirty="0">
                <a:solidFill>
                  <a:schemeClr val="tx1"/>
                </a:solidFill>
              </a:rPr>
              <a:t>#Steps = 5 days</a:t>
            </a:r>
          </a:p>
        </p:txBody>
      </p:sp>
      <p:sp>
        <p:nvSpPr>
          <p:cNvPr id="14" name="Footer Placeholder 3">
            <a:extLst>
              <a:ext uri="{FF2B5EF4-FFF2-40B4-BE49-F238E27FC236}">
                <a16:creationId xmlns:a16="http://schemas.microsoft.com/office/drawing/2014/main" id="{541176D3-B954-4652-8AD2-4B8DB27CBB47}"/>
              </a:ext>
            </a:extLst>
          </p:cNvPr>
          <p:cNvSpPr txBox="1">
            <a:spLocks/>
          </p:cNvSpPr>
          <p:nvPr/>
        </p:nvSpPr>
        <p:spPr>
          <a:xfrm>
            <a:off x="595745" y="5075237"/>
            <a:ext cx="24384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1200" kern="1200">
                <a:solidFill>
                  <a:srgbClr val="898989"/>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2400" dirty="0">
                <a:solidFill>
                  <a:schemeClr val="tx1"/>
                </a:solidFill>
              </a:rPr>
              <a:t>#Steps = 2 days</a:t>
            </a:r>
          </a:p>
        </p:txBody>
      </p:sp>
      <p:pic>
        <p:nvPicPr>
          <p:cNvPr id="8" name="Audio 7">
            <a:hlinkClick r:id="" action="ppaction://media"/>
            <a:extLst>
              <a:ext uri="{FF2B5EF4-FFF2-40B4-BE49-F238E27FC236}">
                <a16:creationId xmlns:a16="http://schemas.microsoft.com/office/drawing/2014/main" id="{D77C5107-5409-4611-A240-5AFA2D88FA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6686032"/>
      </p:ext>
    </p:extLst>
  </p:cSld>
  <p:clrMapOvr>
    <a:masterClrMapping/>
  </p:clrMapOvr>
  <mc:AlternateContent xmlns:mc="http://schemas.openxmlformats.org/markup-compatibility/2006">
    <mc:Choice xmlns:p14="http://schemas.microsoft.com/office/powerpoint/2010/main" Requires="p14">
      <p:transition spd="slow" p14:dur="2000" advTm="28367"/>
    </mc:Choice>
    <mc:Fallback>
      <p:transition spd="slow" advTm="28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E0C24-D9F5-4B23-9322-08EF7F177C26}"/>
              </a:ext>
            </a:extLst>
          </p:cNvPr>
          <p:cNvSpPr>
            <a:spLocks noGrp="1"/>
          </p:cNvSpPr>
          <p:nvPr>
            <p:ph type="title"/>
          </p:nvPr>
        </p:nvSpPr>
        <p:spPr/>
        <p:txBody>
          <a:bodyPr/>
          <a:lstStyle/>
          <a:p>
            <a:r>
              <a:rPr lang="en-US" dirty="0"/>
              <a:t>#Steps in RNN (Contd..)</a:t>
            </a:r>
          </a:p>
        </p:txBody>
      </p:sp>
      <p:sp>
        <p:nvSpPr>
          <p:cNvPr id="3" name="Content Placeholder 2">
            <a:extLst>
              <a:ext uri="{FF2B5EF4-FFF2-40B4-BE49-F238E27FC236}">
                <a16:creationId xmlns:a16="http://schemas.microsoft.com/office/drawing/2014/main" id="{48019B2D-1F0E-4A91-927E-75AEADCF2ED4}"/>
              </a:ext>
            </a:extLst>
          </p:cNvPr>
          <p:cNvSpPr>
            <a:spLocks noGrp="1"/>
          </p:cNvSpPr>
          <p:nvPr>
            <p:ph idx="1"/>
          </p:nvPr>
        </p:nvSpPr>
        <p:spPr/>
        <p:txBody>
          <a:bodyPr/>
          <a:lstStyle/>
          <a:p>
            <a:r>
              <a:rPr lang="en-US" sz="2000" dirty="0"/>
              <a:t>Experiment (using XLK stock) to decide #Steps – 2 days vs 5 days</a:t>
            </a:r>
          </a:p>
          <a:p>
            <a:r>
              <a:rPr lang="en-US" sz="2000" dirty="0"/>
              <a:t>Performance (60min prediction) is similar in both cases - similar Loss.</a:t>
            </a:r>
          </a:p>
          <a:p>
            <a:endParaRPr lang="en-US" sz="2000" dirty="0"/>
          </a:p>
        </p:txBody>
      </p:sp>
      <p:sp>
        <p:nvSpPr>
          <p:cNvPr id="5" name="Slide Number Placeholder 4">
            <a:extLst>
              <a:ext uri="{FF2B5EF4-FFF2-40B4-BE49-F238E27FC236}">
                <a16:creationId xmlns:a16="http://schemas.microsoft.com/office/drawing/2014/main" id="{73CE192F-7ED3-4EEE-81DF-E14F0637DC8F}"/>
              </a:ext>
            </a:extLst>
          </p:cNvPr>
          <p:cNvSpPr>
            <a:spLocks noGrp="1"/>
          </p:cNvSpPr>
          <p:nvPr>
            <p:ph type="sldNum" sz="quarter" idx="12"/>
          </p:nvPr>
        </p:nvSpPr>
        <p:spPr/>
        <p:txBody>
          <a:bodyPr/>
          <a:lstStyle/>
          <a:p>
            <a:pPr>
              <a:defRPr/>
            </a:pPr>
            <a:fld id="{F8C3E294-9E12-4E24-B275-9BA1AC14E86B}" type="slidenum">
              <a:rPr lang="en-US" smtClean="0"/>
              <a:pPr>
                <a:defRPr/>
              </a:pPr>
              <a:t>16</a:t>
            </a:fld>
            <a:endParaRPr lang="en-US" dirty="0"/>
          </a:p>
        </p:txBody>
      </p:sp>
      <p:cxnSp>
        <p:nvCxnSpPr>
          <p:cNvPr id="6" name="Straight Connector 5">
            <a:extLst>
              <a:ext uri="{FF2B5EF4-FFF2-40B4-BE49-F238E27FC236}">
                <a16:creationId xmlns:a16="http://schemas.microsoft.com/office/drawing/2014/main" id="{52515C5F-8E5C-447C-80EA-2DC18BB75E72}"/>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sp>
        <p:nvSpPr>
          <p:cNvPr id="13" name="Footer Placeholder 3">
            <a:extLst>
              <a:ext uri="{FF2B5EF4-FFF2-40B4-BE49-F238E27FC236}">
                <a16:creationId xmlns:a16="http://schemas.microsoft.com/office/drawing/2014/main" id="{1CB8C582-868E-4AD9-B338-2AE358DB01AA}"/>
              </a:ext>
            </a:extLst>
          </p:cNvPr>
          <p:cNvSpPr txBox="1">
            <a:spLocks/>
          </p:cNvSpPr>
          <p:nvPr/>
        </p:nvSpPr>
        <p:spPr>
          <a:xfrm>
            <a:off x="5837093" y="2560637"/>
            <a:ext cx="24384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1200" kern="1200">
                <a:solidFill>
                  <a:srgbClr val="898989"/>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2400" dirty="0">
                <a:solidFill>
                  <a:schemeClr val="tx1"/>
                </a:solidFill>
              </a:rPr>
              <a:t>#Steps = 5 days</a:t>
            </a:r>
          </a:p>
        </p:txBody>
      </p:sp>
      <p:pic>
        <p:nvPicPr>
          <p:cNvPr id="7" name="Picture 6">
            <a:extLst>
              <a:ext uri="{FF2B5EF4-FFF2-40B4-BE49-F238E27FC236}">
                <a16:creationId xmlns:a16="http://schemas.microsoft.com/office/drawing/2014/main" id="{54D22144-94C0-4FC2-9719-375209FB7321}"/>
              </a:ext>
            </a:extLst>
          </p:cNvPr>
          <p:cNvPicPr>
            <a:picLocks noChangeAspect="1"/>
          </p:cNvPicPr>
          <p:nvPr/>
        </p:nvPicPr>
        <p:blipFill>
          <a:blip r:embed="rId4"/>
          <a:stretch>
            <a:fillRect/>
          </a:stretch>
        </p:blipFill>
        <p:spPr>
          <a:xfrm>
            <a:off x="586653" y="3919590"/>
            <a:ext cx="7742093" cy="2328810"/>
          </a:xfrm>
          <a:prstGeom prst="rect">
            <a:avLst/>
          </a:prstGeom>
        </p:spPr>
      </p:pic>
      <p:pic>
        <p:nvPicPr>
          <p:cNvPr id="8" name="Picture 7">
            <a:extLst>
              <a:ext uri="{FF2B5EF4-FFF2-40B4-BE49-F238E27FC236}">
                <a16:creationId xmlns:a16="http://schemas.microsoft.com/office/drawing/2014/main" id="{53B59F60-B0BC-4D82-9863-9DA8AA2B3E05}"/>
              </a:ext>
            </a:extLst>
          </p:cNvPr>
          <p:cNvPicPr>
            <a:picLocks noChangeAspect="1"/>
          </p:cNvPicPr>
          <p:nvPr/>
        </p:nvPicPr>
        <p:blipFill>
          <a:blip r:embed="rId5"/>
          <a:stretch>
            <a:fillRect/>
          </a:stretch>
        </p:blipFill>
        <p:spPr>
          <a:xfrm>
            <a:off x="533400" y="1723294"/>
            <a:ext cx="7848600" cy="2118510"/>
          </a:xfrm>
          <a:prstGeom prst="rect">
            <a:avLst/>
          </a:prstGeom>
        </p:spPr>
      </p:pic>
      <p:sp>
        <p:nvSpPr>
          <p:cNvPr id="15" name="Footer Placeholder 3">
            <a:extLst>
              <a:ext uri="{FF2B5EF4-FFF2-40B4-BE49-F238E27FC236}">
                <a16:creationId xmlns:a16="http://schemas.microsoft.com/office/drawing/2014/main" id="{7951895B-E924-4118-996B-17848017C634}"/>
              </a:ext>
            </a:extLst>
          </p:cNvPr>
          <p:cNvSpPr>
            <a:spLocks noGrp="1"/>
          </p:cNvSpPr>
          <p:nvPr>
            <p:ph type="ftr" sz="quarter" idx="11"/>
          </p:nvPr>
        </p:nvSpPr>
        <p:spPr>
          <a:xfrm>
            <a:off x="3124200" y="6356350"/>
            <a:ext cx="2895600" cy="365125"/>
          </a:xfrm>
        </p:spPr>
        <p:txBody>
          <a:bodyPr/>
          <a:lstStyle/>
          <a:p>
            <a:pPr>
              <a:defRPr/>
            </a:pPr>
            <a:r>
              <a:rPr lang="en-US" dirty="0"/>
              <a:t>Mohan Patnam</a:t>
            </a:r>
          </a:p>
        </p:txBody>
      </p:sp>
      <p:sp>
        <p:nvSpPr>
          <p:cNvPr id="16" name="Footer Placeholder 3">
            <a:extLst>
              <a:ext uri="{FF2B5EF4-FFF2-40B4-BE49-F238E27FC236}">
                <a16:creationId xmlns:a16="http://schemas.microsoft.com/office/drawing/2014/main" id="{94C794B2-8CB9-4F1C-A572-61C390219C0B}"/>
              </a:ext>
            </a:extLst>
          </p:cNvPr>
          <p:cNvSpPr txBox="1">
            <a:spLocks/>
          </p:cNvSpPr>
          <p:nvPr/>
        </p:nvSpPr>
        <p:spPr>
          <a:xfrm>
            <a:off x="7010400" y="3629077"/>
            <a:ext cx="1410049"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1200" kern="1200">
                <a:solidFill>
                  <a:srgbClr val="898989"/>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400" dirty="0">
                <a:solidFill>
                  <a:schemeClr val="tx1"/>
                </a:solidFill>
              </a:rPr>
              <a:t>#Steps = </a:t>
            </a:r>
            <a:r>
              <a:rPr lang="en-US" sz="1400" b="1" dirty="0">
                <a:solidFill>
                  <a:schemeClr val="tx1"/>
                </a:solidFill>
              </a:rPr>
              <a:t>5 days</a:t>
            </a:r>
          </a:p>
        </p:txBody>
      </p:sp>
      <p:sp>
        <p:nvSpPr>
          <p:cNvPr id="14" name="Footer Placeholder 3">
            <a:extLst>
              <a:ext uri="{FF2B5EF4-FFF2-40B4-BE49-F238E27FC236}">
                <a16:creationId xmlns:a16="http://schemas.microsoft.com/office/drawing/2014/main" id="{541176D3-B954-4652-8AD2-4B8DB27CBB47}"/>
              </a:ext>
            </a:extLst>
          </p:cNvPr>
          <p:cNvSpPr txBox="1">
            <a:spLocks/>
          </p:cNvSpPr>
          <p:nvPr/>
        </p:nvSpPr>
        <p:spPr>
          <a:xfrm>
            <a:off x="6895751" y="6048220"/>
            <a:ext cx="1410049"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rtl="0" fontAlgn="base">
              <a:spcBef>
                <a:spcPct val="0"/>
              </a:spcBef>
              <a:spcAft>
                <a:spcPct val="0"/>
              </a:spcAft>
              <a:defRPr sz="1200" kern="1200">
                <a:solidFill>
                  <a:srgbClr val="898989"/>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1400" dirty="0">
                <a:solidFill>
                  <a:schemeClr val="tx1"/>
                </a:solidFill>
              </a:rPr>
              <a:t>#Steps = </a:t>
            </a:r>
            <a:r>
              <a:rPr lang="en-US" sz="1400" b="1" dirty="0">
                <a:solidFill>
                  <a:schemeClr val="tx1"/>
                </a:solidFill>
              </a:rPr>
              <a:t>2 days</a:t>
            </a:r>
          </a:p>
        </p:txBody>
      </p:sp>
      <p:pic>
        <p:nvPicPr>
          <p:cNvPr id="9" name="Audio 8">
            <a:hlinkClick r:id="" action="ppaction://media"/>
            <a:extLst>
              <a:ext uri="{FF2B5EF4-FFF2-40B4-BE49-F238E27FC236}">
                <a16:creationId xmlns:a16="http://schemas.microsoft.com/office/drawing/2014/main" id="{E7A9061D-A433-41A0-905F-C47A256EE8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94672993"/>
      </p:ext>
    </p:extLst>
  </p:cSld>
  <p:clrMapOvr>
    <a:masterClrMapping/>
  </p:clrMapOvr>
  <mc:AlternateContent xmlns:mc="http://schemas.openxmlformats.org/markup-compatibility/2006">
    <mc:Choice xmlns:p14="http://schemas.microsoft.com/office/powerpoint/2010/main" Requires="p14">
      <p:transition spd="slow" p14:dur="2000" advTm="7130"/>
    </mc:Choice>
    <mc:Fallback>
      <p:transition spd="slow" advTm="7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89B5-8552-444B-AE1E-A2141D749764}"/>
              </a:ext>
            </a:extLst>
          </p:cNvPr>
          <p:cNvSpPr>
            <a:spLocks noGrp="1"/>
          </p:cNvSpPr>
          <p:nvPr>
            <p:ph type="title"/>
          </p:nvPr>
        </p:nvSpPr>
        <p:spPr/>
        <p:txBody>
          <a:bodyPr/>
          <a:lstStyle/>
          <a:p>
            <a:r>
              <a:rPr lang="en-US" dirty="0"/>
              <a:t>Single Variate Time Series Prediction</a:t>
            </a:r>
          </a:p>
        </p:txBody>
      </p:sp>
      <p:sp>
        <p:nvSpPr>
          <p:cNvPr id="3" name="Content Placeholder 2">
            <a:extLst>
              <a:ext uri="{FF2B5EF4-FFF2-40B4-BE49-F238E27FC236}">
                <a16:creationId xmlns:a16="http://schemas.microsoft.com/office/drawing/2014/main" id="{99FD6219-25A2-407D-81D5-49320E778DF8}"/>
              </a:ext>
            </a:extLst>
          </p:cNvPr>
          <p:cNvSpPr>
            <a:spLocks noGrp="1"/>
          </p:cNvSpPr>
          <p:nvPr>
            <p:ph idx="1"/>
          </p:nvPr>
        </p:nvSpPr>
        <p:spPr/>
        <p:txBody>
          <a:bodyPr/>
          <a:lstStyle/>
          <a:p>
            <a:r>
              <a:rPr lang="en-US" altLang="en-US" sz="2000" b="1" dirty="0">
                <a:solidFill>
                  <a:srgbClr val="000000"/>
                </a:solidFill>
                <a:latin typeface="Helvetica Neue"/>
              </a:rPr>
              <a:t>Task:1 Use MSFT one-minute Stock close price ($).</a:t>
            </a:r>
          </a:p>
          <a:p>
            <a:endParaRPr lang="en-US" sz="2000" dirty="0"/>
          </a:p>
        </p:txBody>
      </p:sp>
      <p:sp>
        <p:nvSpPr>
          <p:cNvPr id="5" name="Slide Number Placeholder 4">
            <a:extLst>
              <a:ext uri="{FF2B5EF4-FFF2-40B4-BE49-F238E27FC236}">
                <a16:creationId xmlns:a16="http://schemas.microsoft.com/office/drawing/2014/main" id="{62E227AE-B639-4BC8-9FC8-4636C616CF35}"/>
              </a:ext>
            </a:extLst>
          </p:cNvPr>
          <p:cNvSpPr>
            <a:spLocks noGrp="1"/>
          </p:cNvSpPr>
          <p:nvPr>
            <p:ph type="sldNum" sz="quarter" idx="12"/>
          </p:nvPr>
        </p:nvSpPr>
        <p:spPr/>
        <p:txBody>
          <a:bodyPr/>
          <a:lstStyle/>
          <a:p>
            <a:pPr>
              <a:defRPr/>
            </a:pPr>
            <a:fld id="{F8C3E294-9E12-4E24-B275-9BA1AC14E86B}" type="slidenum">
              <a:rPr lang="en-US" smtClean="0"/>
              <a:pPr>
                <a:defRPr/>
              </a:pPr>
              <a:t>17</a:t>
            </a:fld>
            <a:endParaRPr lang="en-US" dirty="0"/>
          </a:p>
        </p:txBody>
      </p:sp>
      <p:pic>
        <p:nvPicPr>
          <p:cNvPr id="7" name="Picture 6">
            <a:extLst>
              <a:ext uri="{FF2B5EF4-FFF2-40B4-BE49-F238E27FC236}">
                <a16:creationId xmlns:a16="http://schemas.microsoft.com/office/drawing/2014/main" id="{88E460CE-C69D-4115-B9FE-4C7A64377278}"/>
              </a:ext>
            </a:extLst>
          </p:cNvPr>
          <p:cNvPicPr>
            <a:picLocks noChangeAspect="1"/>
          </p:cNvPicPr>
          <p:nvPr/>
        </p:nvPicPr>
        <p:blipFill>
          <a:blip r:embed="rId5"/>
          <a:stretch>
            <a:fillRect/>
          </a:stretch>
        </p:blipFill>
        <p:spPr>
          <a:xfrm>
            <a:off x="685800" y="1354049"/>
            <a:ext cx="7467600" cy="2600510"/>
          </a:xfrm>
          <a:prstGeom prst="rect">
            <a:avLst/>
          </a:prstGeom>
        </p:spPr>
      </p:pic>
      <p:pic>
        <p:nvPicPr>
          <p:cNvPr id="8" name="Picture 7">
            <a:extLst>
              <a:ext uri="{FF2B5EF4-FFF2-40B4-BE49-F238E27FC236}">
                <a16:creationId xmlns:a16="http://schemas.microsoft.com/office/drawing/2014/main" id="{F5422178-8BFD-4A16-BD1E-3EDDA9F7ACE6}"/>
              </a:ext>
            </a:extLst>
          </p:cNvPr>
          <p:cNvPicPr>
            <a:picLocks noChangeAspect="1"/>
          </p:cNvPicPr>
          <p:nvPr/>
        </p:nvPicPr>
        <p:blipFill>
          <a:blip r:embed="rId6"/>
          <a:stretch>
            <a:fillRect/>
          </a:stretch>
        </p:blipFill>
        <p:spPr>
          <a:xfrm>
            <a:off x="1447800" y="3989195"/>
            <a:ext cx="6705600" cy="2190750"/>
          </a:xfrm>
          <a:prstGeom prst="rect">
            <a:avLst/>
          </a:prstGeom>
        </p:spPr>
      </p:pic>
      <p:cxnSp>
        <p:nvCxnSpPr>
          <p:cNvPr id="9" name="Straight Connector 8">
            <a:extLst>
              <a:ext uri="{FF2B5EF4-FFF2-40B4-BE49-F238E27FC236}">
                <a16:creationId xmlns:a16="http://schemas.microsoft.com/office/drawing/2014/main" id="{298CF02F-1543-4635-9330-9E9B32B74BBA}"/>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id="{C7E80142-8989-4A85-B5CA-BCBA742D00E0}"/>
              </a:ext>
            </a:extLst>
          </p:cNvPr>
          <p:cNvSpPr>
            <a:spLocks noGrp="1"/>
          </p:cNvSpPr>
          <p:nvPr>
            <p:ph type="ftr" sz="quarter" idx="11"/>
          </p:nvPr>
        </p:nvSpPr>
        <p:spPr>
          <a:xfrm>
            <a:off x="838200" y="6356350"/>
            <a:ext cx="7391400" cy="365125"/>
          </a:xfrm>
        </p:spPr>
        <p:txBody>
          <a:bodyPr/>
          <a:lstStyle/>
          <a:p>
            <a:pPr>
              <a:defRPr/>
            </a:pPr>
            <a:r>
              <a:rPr lang="en-US" sz="1600" b="1" dirty="0">
                <a:solidFill>
                  <a:schemeClr val="tx1"/>
                </a:solidFill>
              </a:rPr>
              <a:t>Model performance to predict stock price is modest </a:t>
            </a:r>
            <a:r>
              <a:rPr lang="en-US" sz="1600" dirty="0">
                <a:solidFill>
                  <a:schemeClr val="tx1"/>
                </a:solidFill>
              </a:rPr>
              <a:t>.</a:t>
            </a:r>
          </a:p>
        </p:txBody>
      </p:sp>
      <p:pic>
        <p:nvPicPr>
          <p:cNvPr id="4" name="Audio 3">
            <a:hlinkClick r:id="" action="ppaction://media"/>
            <a:extLst>
              <a:ext uri="{FF2B5EF4-FFF2-40B4-BE49-F238E27FC236}">
                <a16:creationId xmlns:a16="http://schemas.microsoft.com/office/drawing/2014/main" id="{6FC64BBE-4DA9-4057-A08B-FFE818FBBD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86527555"/>
      </p:ext>
    </p:extLst>
  </p:cSld>
  <p:clrMapOvr>
    <a:masterClrMapping/>
  </p:clrMapOvr>
  <mc:AlternateContent xmlns:mc="http://schemas.openxmlformats.org/markup-compatibility/2006">
    <mc:Choice xmlns:p14="http://schemas.microsoft.com/office/powerpoint/2010/main" Requires="p14">
      <p:transition spd="slow" p14:dur="2000" advTm="46780"/>
    </mc:Choice>
    <mc:Fallback>
      <p:transition spd="slow" advTm="46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89B5-8552-444B-AE1E-A2141D749764}"/>
              </a:ext>
            </a:extLst>
          </p:cNvPr>
          <p:cNvSpPr>
            <a:spLocks noGrp="1"/>
          </p:cNvSpPr>
          <p:nvPr>
            <p:ph type="title"/>
          </p:nvPr>
        </p:nvSpPr>
        <p:spPr/>
        <p:txBody>
          <a:bodyPr/>
          <a:lstStyle/>
          <a:p>
            <a:r>
              <a:rPr lang="en-US" dirty="0"/>
              <a:t>Single Variate Time Series Prediction</a:t>
            </a:r>
          </a:p>
        </p:txBody>
      </p:sp>
      <p:sp>
        <p:nvSpPr>
          <p:cNvPr id="3" name="Content Placeholder 2">
            <a:extLst>
              <a:ext uri="{FF2B5EF4-FFF2-40B4-BE49-F238E27FC236}">
                <a16:creationId xmlns:a16="http://schemas.microsoft.com/office/drawing/2014/main" id="{99FD6219-25A2-407D-81D5-49320E778DF8}"/>
              </a:ext>
            </a:extLst>
          </p:cNvPr>
          <p:cNvSpPr>
            <a:spLocks noGrp="1"/>
          </p:cNvSpPr>
          <p:nvPr>
            <p:ph idx="1"/>
          </p:nvPr>
        </p:nvSpPr>
        <p:spPr/>
        <p:txBody>
          <a:bodyPr/>
          <a:lstStyle/>
          <a:p>
            <a:r>
              <a:rPr lang="en-US" altLang="en-US" sz="2000" b="1" dirty="0">
                <a:solidFill>
                  <a:srgbClr val="000000"/>
                </a:solidFill>
                <a:latin typeface="Helvetica Neue"/>
              </a:rPr>
              <a:t>Task:1 Prediction of stock price with different time lags - </a:t>
            </a:r>
          </a:p>
          <a:p>
            <a:r>
              <a:rPr lang="en-US" altLang="en-US" sz="2000" b="1" dirty="0">
                <a:solidFill>
                  <a:srgbClr val="000000"/>
                </a:solidFill>
                <a:latin typeface="Helvetica Neue"/>
              </a:rPr>
              <a:t>60min, 120min, 180min, 240min, 300min, 360min</a:t>
            </a:r>
          </a:p>
          <a:p>
            <a:endParaRPr lang="en-US" sz="2000" dirty="0"/>
          </a:p>
        </p:txBody>
      </p:sp>
      <p:sp>
        <p:nvSpPr>
          <p:cNvPr id="4" name="Footer Placeholder 3">
            <a:extLst>
              <a:ext uri="{FF2B5EF4-FFF2-40B4-BE49-F238E27FC236}">
                <a16:creationId xmlns:a16="http://schemas.microsoft.com/office/drawing/2014/main" id="{6D3FC307-13D5-498A-8F88-1FB6131F1F68}"/>
              </a:ext>
            </a:extLst>
          </p:cNvPr>
          <p:cNvSpPr>
            <a:spLocks noGrp="1"/>
          </p:cNvSpPr>
          <p:nvPr>
            <p:ph type="ftr" sz="quarter" idx="11"/>
          </p:nvPr>
        </p:nvSpPr>
        <p:spPr/>
        <p:txBody>
          <a:bodyPr/>
          <a:lstStyle/>
          <a:p>
            <a:pPr>
              <a:defRPr/>
            </a:pPr>
            <a:r>
              <a:rPr lang="en-US" dirty="0"/>
              <a:t>Mohan Patnam</a:t>
            </a:r>
          </a:p>
        </p:txBody>
      </p:sp>
      <p:sp>
        <p:nvSpPr>
          <p:cNvPr id="5" name="Slide Number Placeholder 4">
            <a:extLst>
              <a:ext uri="{FF2B5EF4-FFF2-40B4-BE49-F238E27FC236}">
                <a16:creationId xmlns:a16="http://schemas.microsoft.com/office/drawing/2014/main" id="{62E227AE-B639-4BC8-9FC8-4636C616CF35}"/>
              </a:ext>
            </a:extLst>
          </p:cNvPr>
          <p:cNvSpPr>
            <a:spLocks noGrp="1"/>
          </p:cNvSpPr>
          <p:nvPr>
            <p:ph type="sldNum" sz="quarter" idx="12"/>
          </p:nvPr>
        </p:nvSpPr>
        <p:spPr/>
        <p:txBody>
          <a:bodyPr/>
          <a:lstStyle/>
          <a:p>
            <a:pPr>
              <a:defRPr/>
            </a:pPr>
            <a:fld id="{F8C3E294-9E12-4E24-B275-9BA1AC14E86B}" type="slidenum">
              <a:rPr lang="en-US" smtClean="0"/>
              <a:pPr>
                <a:defRPr/>
              </a:pPr>
              <a:t>18</a:t>
            </a:fld>
            <a:endParaRPr lang="en-US" dirty="0"/>
          </a:p>
        </p:txBody>
      </p:sp>
      <p:pic>
        <p:nvPicPr>
          <p:cNvPr id="6" name="Picture 5">
            <a:extLst>
              <a:ext uri="{FF2B5EF4-FFF2-40B4-BE49-F238E27FC236}">
                <a16:creationId xmlns:a16="http://schemas.microsoft.com/office/drawing/2014/main" id="{3610710C-E829-4F9C-AA3E-AB26AEEB7E93}"/>
              </a:ext>
            </a:extLst>
          </p:cNvPr>
          <p:cNvPicPr>
            <a:picLocks noChangeAspect="1"/>
          </p:cNvPicPr>
          <p:nvPr/>
        </p:nvPicPr>
        <p:blipFill>
          <a:blip r:embed="rId5"/>
          <a:stretch>
            <a:fillRect/>
          </a:stretch>
        </p:blipFill>
        <p:spPr>
          <a:xfrm>
            <a:off x="450273" y="1720500"/>
            <a:ext cx="8077200" cy="3721799"/>
          </a:xfrm>
          <a:prstGeom prst="rect">
            <a:avLst/>
          </a:prstGeom>
        </p:spPr>
      </p:pic>
      <p:sp>
        <p:nvSpPr>
          <p:cNvPr id="9" name="TextBox 8">
            <a:extLst>
              <a:ext uri="{FF2B5EF4-FFF2-40B4-BE49-F238E27FC236}">
                <a16:creationId xmlns:a16="http://schemas.microsoft.com/office/drawing/2014/main" id="{5E7E133C-F49A-4867-8B37-D17CC076EB86}"/>
              </a:ext>
            </a:extLst>
          </p:cNvPr>
          <p:cNvSpPr txBox="1"/>
          <p:nvPr/>
        </p:nvSpPr>
        <p:spPr>
          <a:xfrm>
            <a:off x="914400" y="5638800"/>
            <a:ext cx="7467600" cy="923330"/>
          </a:xfrm>
          <a:prstGeom prst="rect">
            <a:avLst/>
          </a:prstGeom>
          <a:noFill/>
        </p:spPr>
        <p:txBody>
          <a:bodyPr wrap="square" rtlCol="0">
            <a:spAutoFit/>
          </a:bodyPr>
          <a:lstStyle/>
          <a:p>
            <a:r>
              <a:rPr lang="en-US" sz="1400" b="1" dirty="0"/>
              <a:t>We see that the predictions getting worse as the prediction window grows. We do see that the predictions have picked-up for short term (60min window) and overall, picked the long-term patterns.</a:t>
            </a:r>
          </a:p>
          <a:p>
            <a:endParaRPr lang="en-US" sz="1200" dirty="0"/>
          </a:p>
        </p:txBody>
      </p:sp>
      <p:cxnSp>
        <p:nvCxnSpPr>
          <p:cNvPr id="8" name="Straight Connector 7">
            <a:extLst>
              <a:ext uri="{FF2B5EF4-FFF2-40B4-BE49-F238E27FC236}">
                <a16:creationId xmlns:a16="http://schemas.microsoft.com/office/drawing/2014/main" id="{AB48BDDE-1526-4C71-8B2D-3E791ABBD2BF}"/>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371CFA3B-2DBA-45A7-A431-2BA2531DE7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713208270"/>
      </p:ext>
    </p:extLst>
  </p:cSld>
  <p:clrMapOvr>
    <a:masterClrMapping/>
  </p:clrMapOvr>
  <mc:AlternateContent xmlns:mc="http://schemas.openxmlformats.org/markup-compatibility/2006">
    <mc:Choice xmlns:p14="http://schemas.microsoft.com/office/powerpoint/2010/main" Requires="p14">
      <p:transition spd="slow" p14:dur="2000" advTm="26778"/>
    </mc:Choice>
    <mc:Fallback>
      <p:transition spd="slow" advTm="26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89B5-8552-444B-AE1E-A2141D749764}"/>
              </a:ext>
            </a:extLst>
          </p:cNvPr>
          <p:cNvSpPr>
            <a:spLocks noGrp="1"/>
          </p:cNvSpPr>
          <p:nvPr>
            <p:ph type="title"/>
          </p:nvPr>
        </p:nvSpPr>
        <p:spPr/>
        <p:txBody>
          <a:bodyPr/>
          <a:lstStyle/>
          <a:p>
            <a:r>
              <a:rPr lang="en-US" dirty="0"/>
              <a:t>Single Variate Time Series Prediction</a:t>
            </a:r>
          </a:p>
        </p:txBody>
      </p:sp>
      <p:sp>
        <p:nvSpPr>
          <p:cNvPr id="3" name="Content Placeholder 2">
            <a:extLst>
              <a:ext uri="{FF2B5EF4-FFF2-40B4-BE49-F238E27FC236}">
                <a16:creationId xmlns:a16="http://schemas.microsoft.com/office/drawing/2014/main" id="{99FD6219-25A2-407D-81D5-49320E778DF8}"/>
              </a:ext>
            </a:extLst>
          </p:cNvPr>
          <p:cNvSpPr>
            <a:spLocks noGrp="1"/>
          </p:cNvSpPr>
          <p:nvPr>
            <p:ph idx="1"/>
          </p:nvPr>
        </p:nvSpPr>
        <p:spPr/>
        <p:txBody>
          <a:bodyPr/>
          <a:lstStyle/>
          <a:p>
            <a:r>
              <a:rPr lang="en-US" altLang="en-US" sz="2000" b="1" dirty="0">
                <a:solidFill>
                  <a:srgbClr val="000000"/>
                </a:solidFill>
                <a:latin typeface="Helvetica Neue"/>
              </a:rPr>
              <a:t>Task:2 Use MSFT one-minute Stock returns (%gain or loss).</a:t>
            </a:r>
          </a:p>
          <a:p>
            <a:endParaRPr lang="en-US" sz="2000" dirty="0"/>
          </a:p>
        </p:txBody>
      </p:sp>
      <p:sp>
        <p:nvSpPr>
          <p:cNvPr id="5" name="Slide Number Placeholder 4">
            <a:extLst>
              <a:ext uri="{FF2B5EF4-FFF2-40B4-BE49-F238E27FC236}">
                <a16:creationId xmlns:a16="http://schemas.microsoft.com/office/drawing/2014/main" id="{62E227AE-B639-4BC8-9FC8-4636C616CF35}"/>
              </a:ext>
            </a:extLst>
          </p:cNvPr>
          <p:cNvSpPr>
            <a:spLocks noGrp="1"/>
          </p:cNvSpPr>
          <p:nvPr>
            <p:ph type="sldNum" sz="quarter" idx="12"/>
          </p:nvPr>
        </p:nvSpPr>
        <p:spPr/>
        <p:txBody>
          <a:bodyPr/>
          <a:lstStyle/>
          <a:p>
            <a:pPr>
              <a:defRPr/>
            </a:pPr>
            <a:fld id="{F8C3E294-9E12-4E24-B275-9BA1AC14E86B}" type="slidenum">
              <a:rPr lang="en-US" smtClean="0"/>
              <a:pPr>
                <a:defRPr/>
              </a:pPr>
              <a:t>19</a:t>
            </a:fld>
            <a:endParaRPr lang="en-US" dirty="0"/>
          </a:p>
        </p:txBody>
      </p:sp>
      <p:pic>
        <p:nvPicPr>
          <p:cNvPr id="6" name="Picture 5">
            <a:extLst>
              <a:ext uri="{FF2B5EF4-FFF2-40B4-BE49-F238E27FC236}">
                <a16:creationId xmlns:a16="http://schemas.microsoft.com/office/drawing/2014/main" id="{3CF32809-239D-49AB-9A6C-71EC4A143162}"/>
              </a:ext>
            </a:extLst>
          </p:cNvPr>
          <p:cNvPicPr>
            <a:picLocks noChangeAspect="1"/>
          </p:cNvPicPr>
          <p:nvPr/>
        </p:nvPicPr>
        <p:blipFill>
          <a:blip r:embed="rId5"/>
          <a:stretch>
            <a:fillRect/>
          </a:stretch>
        </p:blipFill>
        <p:spPr>
          <a:xfrm>
            <a:off x="457200" y="1355966"/>
            <a:ext cx="7848600" cy="2493818"/>
          </a:xfrm>
          <a:prstGeom prst="rect">
            <a:avLst/>
          </a:prstGeom>
        </p:spPr>
      </p:pic>
      <p:pic>
        <p:nvPicPr>
          <p:cNvPr id="9" name="Picture 8">
            <a:extLst>
              <a:ext uri="{FF2B5EF4-FFF2-40B4-BE49-F238E27FC236}">
                <a16:creationId xmlns:a16="http://schemas.microsoft.com/office/drawing/2014/main" id="{F20B012F-6965-4BFC-9E0F-2EB208CB7EBD}"/>
              </a:ext>
            </a:extLst>
          </p:cNvPr>
          <p:cNvPicPr>
            <a:picLocks noChangeAspect="1"/>
          </p:cNvPicPr>
          <p:nvPr/>
        </p:nvPicPr>
        <p:blipFill>
          <a:blip r:embed="rId6"/>
          <a:stretch>
            <a:fillRect/>
          </a:stretch>
        </p:blipFill>
        <p:spPr>
          <a:xfrm>
            <a:off x="1447800" y="3957734"/>
            <a:ext cx="6743700" cy="2171700"/>
          </a:xfrm>
          <a:prstGeom prst="rect">
            <a:avLst/>
          </a:prstGeom>
        </p:spPr>
      </p:pic>
      <p:cxnSp>
        <p:nvCxnSpPr>
          <p:cNvPr id="8" name="Straight Connector 7">
            <a:extLst>
              <a:ext uri="{FF2B5EF4-FFF2-40B4-BE49-F238E27FC236}">
                <a16:creationId xmlns:a16="http://schemas.microsoft.com/office/drawing/2014/main" id="{B6B9B7FD-FFDA-44DF-BCD8-16E9B0215CB7}"/>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id="{0FDBB6D3-97E3-4F51-9580-2C680CFB8858}"/>
              </a:ext>
            </a:extLst>
          </p:cNvPr>
          <p:cNvSpPr>
            <a:spLocks noGrp="1"/>
          </p:cNvSpPr>
          <p:nvPr>
            <p:ph type="ftr" sz="quarter" idx="11"/>
          </p:nvPr>
        </p:nvSpPr>
        <p:spPr>
          <a:xfrm>
            <a:off x="1600200" y="6356350"/>
            <a:ext cx="6324600" cy="365125"/>
          </a:xfrm>
        </p:spPr>
        <p:txBody>
          <a:bodyPr/>
          <a:lstStyle/>
          <a:p>
            <a:pPr>
              <a:defRPr/>
            </a:pPr>
            <a:r>
              <a:rPr lang="en-US" sz="1800" b="1" dirty="0">
                <a:solidFill>
                  <a:schemeClr val="tx1"/>
                </a:solidFill>
              </a:rPr>
              <a:t>This model performed worse than predicting stock prices</a:t>
            </a:r>
          </a:p>
        </p:txBody>
      </p:sp>
      <p:pic>
        <p:nvPicPr>
          <p:cNvPr id="4" name="Audio 3">
            <a:hlinkClick r:id="" action="ppaction://media"/>
            <a:extLst>
              <a:ext uri="{FF2B5EF4-FFF2-40B4-BE49-F238E27FC236}">
                <a16:creationId xmlns:a16="http://schemas.microsoft.com/office/drawing/2014/main" id="{316824C3-3FC1-4264-AC16-00B8D21A256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29224440"/>
      </p:ext>
    </p:extLst>
  </p:cSld>
  <p:clrMapOvr>
    <a:masterClrMapping/>
  </p:clrMapOvr>
  <mc:AlternateContent xmlns:mc="http://schemas.openxmlformats.org/markup-compatibility/2006">
    <mc:Choice xmlns:p14="http://schemas.microsoft.com/office/powerpoint/2010/main" Requires="p14">
      <p:transition spd="slow" p14:dur="2000" advTm="19029"/>
    </mc:Choice>
    <mc:Fallback>
      <p:transition spd="slow" advTm="19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04F2C-2E7C-4C94-8047-87D600379CC6}"/>
              </a:ext>
            </a:extLst>
          </p:cNvPr>
          <p:cNvSpPr>
            <a:spLocks noGrp="1"/>
          </p:cNvSpPr>
          <p:nvPr>
            <p:ph type="title"/>
          </p:nvPr>
        </p:nvSpPr>
        <p:spPr/>
        <p:txBody>
          <a:bodyPr/>
          <a:lstStyle/>
          <a:p>
            <a:r>
              <a:rPr lang="en-US" dirty="0"/>
              <a:t>Stock Market + Recurrent Networks</a:t>
            </a:r>
          </a:p>
        </p:txBody>
      </p:sp>
      <p:pic>
        <p:nvPicPr>
          <p:cNvPr id="6" name="Content Placeholder 5">
            <a:extLst>
              <a:ext uri="{FF2B5EF4-FFF2-40B4-BE49-F238E27FC236}">
                <a16:creationId xmlns:a16="http://schemas.microsoft.com/office/drawing/2014/main" id="{77B275B1-EFBA-4C2B-AB82-93DBEFF02282}"/>
              </a:ext>
            </a:extLst>
          </p:cNvPr>
          <p:cNvPicPr>
            <a:picLocks noGrp="1" noChangeAspect="1"/>
          </p:cNvPicPr>
          <p:nvPr>
            <p:ph idx="1"/>
          </p:nvPr>
        </p:nvPicPr>
        <p:blipFill>
          <a:blip r:embed="rId5"/>
          <a:stretch>
            <a:fillRect/>
          </a:stretch>
        </p:blipFill>
        <p:spPr>
          <a:xfrm>
            <a:off x="457200" y="990600"/>
            <a:ext cx="8229600" cy="5029199"/>
          </a:xfrm>
          <a:prstGeom prst="rect">
            <a:avLst/>
          </a:prstGeom>
        </p:spPr>
      </p:pic>
      <p:sp>
        <p:nvSpPr>
          <p:cNvPr id="4" name="Footer Placeholder 3">
            <a:extLst>
              <a:ext uri="{FF2B5EF4-FFF2-40B4-BE49-F238E27FC236}">
                <a16:creationId xmlns:a16="http://schemas.microsoft.com/office/drawing/2014/main" id="{CB854BC1-D64A-4ED4-BD43-8CA7F51C6CD7}"/>
              </a:ext>
            </a:extLst>
          </p:cNvPr>
          <p:cNvSpPr>
            <a:spLocks noGrp="1"/>
          </p:cNvSpPr>
          <p:nvPr>
            <p:ph type="ftr" sz="quarter" idx="11"/>
          </p:nvPr>
        </p:nvSpPr>
        <p:spPr/>
        <p:txBody>
          <a:bodyPr/>
          <a:lstStyle/>
          <a:p>
            <a:pPr>
              <a:defRPr/>
            </a:pPr>
            <a:r>
              <a:rPr lang="en-US"/>
              <a:t>@Your Name</a:t>
            </a:r>
          </a:p>
        </p:txBody>
      </p:sp>
      <p:sp>
        <p:nvSpPr>
          <p:cNvPr id="5" name="Slide Number Placeholder 4">
            <a:extLst>
              <a:ext uri="{FF2B5EF4-FFF2-40B4-BE49-F238E27FC236}">
                <a16:creationId xmlns:a16="http://schemas.microsoft.com/office/drawing/2014/main" id="{92092601-A756-4339-864C-CE4961EA1354}"/>
              </a:ext>
            </a:extLst>
          </p:cNvPr>
          <p:cNvSpPr>
            <a:spLocks noGrp="1"/>
          </p:cNvSpPr>
          <p:nvPr>
            <p:ph type="sldNum" sz="quarter" idx="12"/>
          </p:nvPr>
        </p:nvSpPr>
        <p:spPr/>
        <p:txBody>
          <a:bodyPr/>
          <a:lstStyle/>
          <a:p>
            <a:pPr>
              <a:defRPr/>
            </a:pPr>
            <a:fld id="{F8C3E294-9E12-4E24-B275-9BA1AC14E86B}" type="slidenum">
              <a:rPr lang="en-US" smtClean="0"/>
              <a:pPr>
                <a:defRPr/>
              </a:pPr>
              <a:t>2</a:t>
            </a:fld>
            <a:endParaRPr lang="en-US" dirty="0"/>
          </a:p>
        </p:txBody>
      </p:sp>
      <p:pic>
        <p:nvPicPr>
          <p:cNvPr id="7" name="Picture 6">
            <a:extLst>
              <a:ext uri="{FF2B5EF4-FFF2-40B4-BE49-F238E27FC236}">
                <a16:creationId xmlns:a16="http://schemas.microsoft.com/office/drawing/2014/main" id="{B3571D34-6988-4027-B143-A0EE69DE590A}"/>
              </a:ext>
            </a:extLst>
          </p:cNvPr>
          <p:cNvPicPr>
            <a:picLocks noChangeAspect="1"/>
          </p:cNvPicPr>
          <p:nvPr/>
        </p:nvPicPr>
        <p:blipFill>
          <a:blip r:embed="rId6"/>
          <a:stretch>
            <a:fillRect/>
          </a:stretch>
        </p:blipFill>
        <p:spPr>
          <a:xfrm>
            <a:off x="484909" y="4096081"/>
            <a:ext cx="3629891" cy="1889627"/>
          </a:xfrm>
          <a:prstGeom prst="rect">
            <a:avLst/>
          </a:prstGeom>
        </p:spPr>
      </p:pic>
      <p:pic>
        <p:nvPicPr>
          <p:cNvPr id="3" name="Audio 2">
            <a:hlinkClick r:id="" action="ppaction://media"/>
            <a:extLst>
              <a:ext uri="{FF2B5EF4-FFF2-40B4-BE49-F238E27FC236}">
                <a16:creationId xmlns:a16="http://schemas.microsoft.com/office/drawing/2014/main" id="{34CED184-2454-4E42-95E5-B49D73B297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920119938"/>
      </p:ext>
    </p:extLst>
  </p:cSld>
  <p:clrMapOvr>
    <a:masterClrMapping/>
  </p:clrMapOvr>
  <mc:AlternateContent xmlns:mc="http://schemas.openxmlformats.org/markup-compatibility/2006">
    <mc:Choice xmlns:p14="http://schemas.microsoft.com/office/powerpoint/2010/main" Requires="p14">
      <p:transition spd="slow" p14:dur="2000" advTm="22727"/>
    </mc:Choice>
    <mc:Fallback>
      <p:transition spd="slow" advTm="22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89B5-8552-444B-AE1E-A2141D749764}"/>
              </a:ext>
            </a:extLst>
          </p:cNvPr>
          <p:cNvSpPr>
            <a:spLocks noGrp="1"/>
          </p:cNvSpPr>
          <p:nvPr>
            <p:ph type="title"/>
          </p:nvPr>
        </p:nvSpPr>
        <p:spPr/>
        <p:txBody>
          <a:bodyPr/>
          <a:lstStyle/>
          <a:p>
            <a:r>
              <a:rPr lang="en-US" dirty="0"/>
              <a:t>Single Variate Time Series Prediction</a:t>
            </a:r>
          </a:p>
        </p:txBody>
      </p:sp>
      <p:sp>
        <p:nvSpPr>
          <p:cNvPr id="3" name="Content Placeholder 2">
            <a:extLst>
              <a:ext uri="{FF2B5EF4-FFF2-40B4-BE49-F238E27FC236}">
                <a16:creationId xmlns:a16="http://schemas.microsoft.com/office/drawing/2014/main" id="{99FD6219-25A2-407D-81D5-49320E778DF8}"/>
              </a:ext>
            </a:extLst>
          </p:cNvPr>
          <p:cNvSpPr>
            <a:spLocks noGrp="1"/>
          </p:cNvSpPr>
          <p:nvPr>
            <p:ph idx="1"/>
          </p:nvPr>
        </p:nvSpPr>
        <p:spPr/>
        <p:txBody>
          <a:bodyPr/>
          <a:lstStyle/>
          <a:p>
            <a:r>
              <a:rPr lang="en-US" altLang="en-US" sz="2000" b="1" dirty="0">
                <a:solidFill>
                  <a:srgbClr val="000000"/>
                </a:solidFill>
                <a:latin typeface="Helvetica Neue"/>
              </a:rPr>
              <a:t>Task:3 Use MSFT Stock Up/Down Indicator</a:t>
            </a:r>
          </a:p>
          <a:p>
            <a:endParaRPr lang="en-US" sz="2000" dirty="0"/>
          </a:p>
        </p:txBody>
      </p:sp>
      <p:sp>
        <p:nvSpPr>
          <p:cNvPr id="5" name="Slide Number Placeholder 4">
            <a:extLst>
              <a:ext uri="{FF2B5EF4-FFF2-40B4-BE49-F238E27FC236}">
                <a16:creationId xmlns:a16="http://schemas.microsoft.com/office/drawing/2014/main" id="{62E227AE-B639-4BC8-9FC8-4636C616CF35}"/>
              </a:ext>
            </a:extLst>
          </p:cNvPr>
          <p:cNvSpPr>
            <a:spLocks noGrp="1"/>
          </p:cNvSpPr>
          <p:nvPr>
            <p:ph type="sldNum" sz="quarter" idx="12"/>
          </p:nvPr>
        </p:nvSpPr>
        <p:spPr/>
        <p:txBody>
          <a:bodyPr/>
          <a:lstStyle/>
          <a:p>
            <a:pPr>
              <a:defRPr/>
            </a:pPr>
            <a:fld id="{F8C3E294-9E12-4E24-B275-9BA1AC14E86B}" type="slidenum">
              <a:rPr lang="en-US" smtClean="0"/>
              <a:pPr>
                <a:defRPr/>
              </a:pPr>
              <a:t>20</a:t>
            </a:fld>
            <a:endParaRPr lang="en-US" dirty="0"/>
          </a:p>
        </p:txBody>
      </p:sp>
      <p:pic>
        <p:nvPicPr>
          <p:cNvPr id="7" name="Picture 6">
            <a:extLst>
              <a:ext uri="{FF2B5EF4-FFF2-40B4-BE49-F238E27FC236}">
                <a16:creationId xmlns:a16="http://schemas.microsoft.com/office/drawing/2014/main" id="{1F2314F3-82B4-48F0-8AC6-B841876F3478}"/>
              </a:ext>
            </a:extLst>
          </p:cNvPr>
          <p:cNvPicPr>
            <a:picLocks noChangeAspect="1"/>
          </p:cNvPicPr>
          <p:nvPr/>
        </p:nvPicPr>
        <p:blipFill>
          <a:blip r:embed="rId5"/>
          <a:stretch>
            <a:fillRect/>
          </a:stretch>
        </p:blipFill>
        <p:spPr>
          <a:xfrm>
            <a:off x="2286000" y="4020079"/>
            <a:ext cx="6191250" cy="2162175"/>
          </a:xfrm>
          <a:prstGeom prst="rect">
            <a:avLst/>
          </a:prstGeom>
        </p:spPr>
      </p:pic>
      <p:pic>
        <p:nvPicPr>
          <p:cNvPr id="8" name="Picture 7">
            <a:extLst>
              <a:ext uri="{FF2B5EF4-FFF2-40B4-BE49-F238E27FC236}">
                <a16:creationId xmlns:a16="http://schemas.microsoft.com/office/drawing/2014/main" id="{67F09DE5-D00F-4D33-B003-24314068FC4C}"/>
              </a:ext>
            </a:extLst>
          </p:cNvPr>
          <p:cNvPicPr>
            <a:picLocks noChangeAspect="1"/>
          </p:cNvPicPr>
          <p:nvPr/>
        </p:nvPicPr>
        <p:blipFill>
          <a:blip r:embed="rId6"/>
          <a:stretch>
            <a:fillRect/>
          </a:stretch>
        </p:blipFill>
        <p:spPr>
          <a:xfrm>
            <a:off x="561975" y="1383168"/>
            <a:ext cx="7915275" cy="2598017"/>
          </a:xfrm>
          <a:prstGeom prst="rect">
            <a:avLst/>
          </a:prstGeom>
        </p:spPr>
      </p:pic>
      <p:cxnSp>
        <p:nvCxnSpPr>
          <p:cNvPr id="9" name="Straight Connector 8">
            <a:extLst>
              <a:ext uri="{FF2B5EF4-FFF2-40B4-BE49-F238E27FC236}">
                <a16:creationId xmlns:a16="http://schemas.microsoft.com/office/drawing/2014/main" id="{FEF8A9A8-4913-4F10-82C5-7F18A2E0E175}"/>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id="{01285CE3-B937-4EF5-8D20-F3367B005A5F}"/>
              </a:ext>
            </a:extLst>
          </p:cNvPr>
          <p:cNvSpPr>
            <a:spLocks noGrp="1"/>
          </p:cNvSpPr>
          <p:nvPr>
            <p:ph type="ftr" sz="quarter" idx="11"/>
          </p:nvPr>
        </p:nvSpPr>
        <p:spPr>
          <a:xfrm>
            <a:off x="1600200" y="6356350"/>
            <a:ext cx="6324600" cy="365125"/>
          </a:xfrm>
        </p:spPr>
        <p:txBody>
          <a:bodyPr/>
          <a:lstStyle/>
          <a:p>
            <a:pPr>
              <a:defRPr/>
            </a:pPr>
            <a:r>
              <a:rPr lang="en-US" sz="1800" b="1" dirty="0">
                <a:solidFill>
                  <a:schemeClr val="tx1"/>
                </a:solidFill>
              </a:rPr>
              <a:t>This model performed better than predicting stock returns</a:t>
            </a:r>
          </a:p>
        </p:txBody>
      </p:sp>
      <p:pic>
        <p:nvPicPr>
          <p:cNvPr id="4" name="Audio 3">
            <a:hlinkClick r:id="" action="ppaction://media"/>
            <a:extLst>
              <a:ext uri="{FF2B5EF4-FFF2-40B4-BE49-F238E27FC236}">
                <a16:creationId xmlns:a16="http://schemas.microsoft.com/office/drawing/2014/main" id="{A503C2F1-7F66-4B02-A9AC-12BF529BB3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412288379"/>
      </p:ext>
    </p:extLst>
  </p:cSld>
  <p:clrMapOvr>
    <a:masterClrMapping/>
  </p:clrMapOvr>
  <mc:AlternateContent xmlns:mc="http://schemas.openxmlformats.org/markup-compatibility/2006">
    <mc:Choice xmlns:p14="http://schemas.microsoft.com/office/powerpoint/2010/main" Requires="p14">
      <p:transition spd="slow" p14:dur="2000" advTm="24540"/>
    </mc:Choice>
    <mc:Fallback>
      <p:transition spd="slow" advTm="24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89B5-8552-444B-AE1E-A2141D749764}"/>
              </a:ext>
            </a:extLst>
          </p:cNvPr>
          <p:cNvSpPr>
            <a:spLocks noGrp="1"/>
          </p:cNvSpPr>
          <p:nvPr>
            <p:ph type="title"/>
          </p:nvPr>
        </p:nvSpPr>
        <p:spPr/>
        <p:txBody>
          <a:bodyPr/>
          <a:lstStyle/>
          <a:p>
            <a:r>
              <a:rPr lang="en-US" dirty="0"/>
              <a:t>Multi Variate Time Series Prediction</a:t>
            </a:r>
          </a:p>
        </p:txBody>
      </p:sp>
      <p:sp>
        <p:nvSpPr>
          <p:cNvPr id="3" name="Content Placeholder 2">
            <a:extLst>
              <a:ext uri="{FF2B5EF4-FFF2-40B4-BE49-F238E27FC236}">
                <a16:creationId xmlns:a16="http://schemas.microsoft.com/office/drawing/2014/main" id="{99FD6219-25A2-407D-81D5-49320E778DF8}"/>
              </a:ext>
            </a:extLst>
          </p:cNvPr>
          <p:cNvSpPr>
            <a:spLocks noGrp="1"/>
          </p:cNvSpPr>
          <p:nvPr>
            <p:ph idx="1"/>
          </p:nvPr>
        </p:nvSpPr>
        <p:spPr/>
        <p:txBody>
          <a:bodyPr/>
          <a:lstStyle/>
          <a:p>
            <a:r>
              <a:rPr lang="en-US" altLang="en-US" sz="2000" b="1" dirty="0">
                <a:solidFill>
                  <a:srgbClr val="000000"/>
                </a:solidFill>
                <a:latin typeface="Helvetica Neue"/>
              </a:rPr>
              <a:t>Task:4 </a:t>
            </a:r>
            <a:r>
              <a:rPr lang="en-US" sz="2000" b="1" dirty="0">
                <a:solidFill>
                  <a:srgbClr val="000000"/>
                </a:solidFill>
                <a:latin typeface="Helvetica Neue"/>
              </a:rPr>
              <a:t>Effect of XLK prices on MSFT price for the same period (2014/01 to 2014/02) as single-variate analysis (Task:3)</a:t>
            </a:r>
            <a:endParaRPr lang="en-US" altLang="en-US" sz="2000" b="1" dirty="0">
              <a:solidFill>
                <a:srgbClr val="000000"/>
              </a:solidFill>
              <a:latin typeface="Helvetica Neue"/>
            </a:endParaRPr>
          </a:p>
          <a:p>
            <a:endParaRPr lang="en-US" sz="2000" dirty="0"/>
          </a:p>
        </p:txBody>
      </p:sp>
      <p:sp>
        <p:nvSpPr>
          <p:cNvPr id="5" name="Slide Number Placeholder 4">
            <a:extLst>
              <a:ext uri="{FF2B5EF4-FFF2-40B4-BE49-F238E27FC236}">
                <a16:creationId xmlns:a16="http://schemas.microsoft.com/office/drawing/2014/main" id="{62E227AE-B639-4BC8-9FC8-4636C616CF35}"/>
              </a:ext>
            </a:extLst>
          </p:cNvPr>
          <p:cNvSpPr>
            <a:spLocks noGrp="1"/>
          </p:cNvSpPr>
          <p:nvPr>
            <p:ph type="sldNum" sz="quarter" idx="12"/>
          </p:nvPr>
        </p:nvSpPr>
        <p:spPr/>
        <p:txBody>
          <a:bodyPr/>
          <a:lstStyle/>
          <a:p>
            <a:pPr>
              <a:defRPr/>
            </a:pPr>
            <a:fld id="{F8C3E294-9E12-4E24-B275-9BA1AC14E86B}" type="slidenum">
              <a:rPr lang="en-US" smtClean="0"/>
              <a:pPr>
                <a:defRPr/>
              </a:pPr>
              <a:t>21</a:t>
            </a:fld>
            <a:endParaRPr lang="en-US" dirty="0"/>
          </a:p>
        </p:txBody>
      </p:sp>
      <p:pic>
        <p:nvPicPr>
          <p:cNvPr id="12" name="Picture 11">
            <a:extLst>
              <a:ext uri="{FF2B5EF4-FFF2-40B4-BE49-F238E27FC236}">
                <a16:creationId xmlns:a16="http://schemas.microsoft.com/office/drawing/2014/main" id="{478D06AB-7BEA-44F4-8155-C5A00F6E8C24}"/>
              </a:ext>
            </a:extLst>
          </p:cNvPr>
          <p:cNvPicPr>
            <a:picLocks noChangeAspect="1"/>
          </p:cNvPicPr>
          <p:nvPr/>
        </p:nvPicPr>
        <p:blipFill>
          <a:blip r:embed="rId5"/>
          <a:stretch>
            <a:fillRect/>
          </a:stretch>
        </p:blipFill>
        <p:spPr>
          <a:xfrm>
            <a:off x="647700" y="1571052"/>
            <a:ext cx="7848600" cy="2583435"/>
          </a:xfrm>
          <a:prstGeom prst="rect">
            <a:avLst/>
          </a:prstGeom>
        </p:spPr>
      </p:pic>
      <p:pic>
        <p:nvPicPr>
          <p:cNvPr id="13" name="Picture 12">
            <a:extLst>
              <a:ext uri="{FF2B5EF4-FFF2-40B4-BE49-F238E27FC236}">
                <a16:creationId xmlns:a16="http://schemas.microsoft.com/office/drawing/2014/main" id="{C08DA9E3-DF26-407B-9F00-685EF8E3C28C}"/>
              </a:ext>
            </a:extLst>
          </p:cNvPr>
          <p:cNvPicPr>
            <a:picLocks noChangeAspect="1"/>
          </p:cNvPicPr>
          <p:nvPr/>
        </p:nvPicPr>
        <p:blipFill>
          <a:blip r:embed="rId6"/>
          <a:stretch>
            <a:fillRect/>
          </a:stretch>
        </p:blipFill>
        <p:spPr>
          <a:xfrm>
            <a:off x="1752600" y="4066382"/>
            <a:ext cx="6619875" cy="2152650"/>
          </a:xfrm>
          <a:prstGeom prst="rect">
            <a:avLst/>
          </a:prstGeom>
        </p:spPr>
      </p:pic>
      <p:pic>
        <p:nvPicPr>
          <p:cNvPr id="14" name="Picture 13">
            <a:extLst>
              <a:ext uri="{FF2B5EF4-FFF2-40B4-BE49-F238E27FC236}">
                <a16:creationId xmlns:a16="http://schemas.microsoft.com/office/drawing/2014/main" id="{634C50BE-EC94-4757-A27B-C1C35006DDF0}"/>
              </a:ext>
            </a:extLst>
          </p:cNvPr>
          <p:cNvPicPr>
            <a:picLocks noChangeAspect="1"/>
          </p:cNvPicPr>
          <p:nvPr/>
        </p:nvPicPr>
        <p:blipFill>
          <a:blip r:embed="rId7"/>
          <a:stretch>
            <a:fillRect/>
          </a:stretch>
        </p:blipFill>
        <p:spPr>
          <a:xfrm>
            <a:off x="3886200" y="2998926"/>
            <a:ext cx="2514600" cy="739130"/>
          </a:xfrm>
          <a:prstGeom prst="rect">
            <a:avLst/>
          </a:prstGeom>
        </p:spPr>
      </p:pic>
      <p:cxnSp>
        <p:nvCxnSpPr>
          <p:cNvPr id="15" name="Straight Connector 14">
            <a:extLst>
              <a:ext uri="{FF2B5EF4-FFF2-40B4-BE49-F238E27FC236}">
                <a16:creationId xmlns:a16="http://schemas.microsoft.com/office/drawing/2014/main" id="{F3989AD9-1228-4403-8CC5-4291E5E0E41A}"/>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3">
            <a:extLst>
              <a:ext uri="{FF2B5EF4-FFF2-40B4-BE49-F238E27FC236}">
                <a16:creationId xmlns:a16="http://schemas.microsoft.com/office/drawing/2014/main" id="{23CC3731-4D18-4768-BFFE-372DA63099CA}"/>
              </a:ext>
            </a:extLst>
          </p:cNvPr>
          <p:cNvSpPr>
            <a:spLocks noGrp="1"/>
          </p:cNvSpPr>
          <p:nvPr>
            <p:ph type="ftr" sz="quarter" idx="11"/>
          </p:nvPr>
        </p:nvSpPr>
        <p:spPr>
          <a:xfrm>
            <a:off x="838200" y="6356350"/>
            <a:ext cx="7391400" cy="365125"/>
          </a:xfrm>
        </p:spPr>
        <p:txBody>
          <a:bodyPr/>
          <a:lstStyle/>
          <a:p>
            <a:pPr>
              <a:defRPr/>
            </a:pPr>
            <a:r>
              <a:rPr lang="en-US" sz="1600" b="1" dirty="0">
                <a:solidFill>
                  <a:schemeClr val="tx1"/>
                </a:solidFill>
              </a:rPr>
              <a:t>The effect of XLK price on MSFT stock actually made the prediction worse</a:t>
            </a:r>
            <a:r>
              <a:rPr lang="en-US" sz="1600" dirty="0">
                <a:solidFill>
                  <a:schemeClr val="tx1"/>
                </a:solidFill>
              </a:rPr>
              <a:t>.</a:t>
            </a:r>
          </a:p>
        </p:txBody>
      </p:sp>
      <p:pic>
        <p:nvPicPr>
          <p:cNvPr id="6" name="Audio 5">
            <a:hlinkClick r:id="" action="ppaction://media"/>
            <a:extLst>
              <a:ext uri="{FF2B5EF4-FFF2-40B4-BE49-F238E27FC236}">
                <a16:creationId xmlns:a16="http://schemas.microsoft.com/office/drawing/2014/main" id="{3205D771-8216-4F7D-89F6-0E122CFDB73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42629269"/>
      </p:ext>
    </p:extLst>
  </p:cSld>
  <p:clrMapOvr>
    <a:masterClrMapping/>
  </p:clrMapOvr>
  <mc:AlternateContent xmlns:mc="http://schemas.openxmlformats.org/markup-compatibility/2006">
    <mc:Choice xmlns:p14="http://schemas.microsoft.com/office/powerpoint/2010/main" Requires="p14">
      <p:transition spd="slow" p14:dur="2000" advTm="50537"/>
    </mc:Choice>
    <mc:Fallback>
      <p:transition spd="slow" advTm="50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89B5-8552-444B-AE1E-A2141D749764}"/>
              </a:ext>
            </a:extLst>
          </p:cNvPr>
          <p:cNvSpPr>
            <a:spLocks noGrp="1"/>
          </p:cNvSpPr>
          <p:nvPr>
            <p:ph type="title"/>
          </p:nvPr>
        </p:nvSpPr>
        <p:spPr/>
        <p:txBody>
          <a:bodyPr/>
          <a:lstStyle/>
          <a:p>
            <a:r>
              <a:rPr lang="en-US" dirty="0"/>
              <a:t>Multi Variate Time Series Prediction</a:t>
            </a:r>
          </a:p>
        </p:txBody>
      </p:sp>
      <p:sp>
        <p:nvSpPr>
          <p:cNvPr id="3" name="Content Placeholder 2">
            <a:extLst>
              <a:ext uri="{FF2B5EF4-FFF2-40B4-BE49-F238E27FC236}">
                <a16:creationId xmlns:a16="http://schemas.microsoft.com/office/drawing/2014/main" id="{99FD6219-25A2-407D-81D5-49320E778DF8}"/>
              </a:ext>
            </a:extLst>
          </p:cNvPr>
          <p:cNvSpPr>
            <a:spLocks noGrp="1"/>
          </p:cNvSpPr>
          <p:nvPr>
            <p:ph idx="1"/>
          </p:nvPr>
        </p:nvSpPr>
        <p:spPr/>
        <p:txBody>
          <a:bodyPr/>
          <a:lstStyle/>
          <a:p>
            <a:r>
              <a:rPr lang="en-US" altLang="en-US" sz="2000" b="1" dirty="0">
                <a:solidFill>
                  <a:srgbClr val="000000"/>
                </a:solidFill>
                <a:latin typeface="Helvetica Neue"/>
              </a:rPr>
              <a:t>Task:4 Prediction of stock prices with different lag </a:t>
            </a:r>
          </a:p>
          <a:p>
            <a:r>
              <a:rPr lang="en-US" altLang="en-US" sz="2000" b="1" dirty="0">
                <a:solidFill>
                  <a:srgbClr val="000000"/>
                </a:solidFill>
                <a:latin typeface="Helvetica Neue"/>
              </a:rPr>
              <a:t>60min, 120min, 180min, 240min, 300min, 360min</a:t>
            </a:r>
          </a:p>
          <a:p>
            <a:endParaRPr lang="en-US" sz="2000" dirty="0"/>
          </a:p>
        </p:txBody>
      </p:sp>
      <p:sp>
        <p:nvSpPr>
          <p:cNvPr id="4" name="Footer Placeholder 3">
            <a:extLst>
              <a:ext uri="{FF2B5EF4-FFF2-40B4-BE49-F238E27FC236}">
                <a16:creationId xmlns:a16="http://schemas.microsoft.com/office/drawing/2014/main" id="{6D3FC307-13D5-498A-8F88-1FB6131F1F68}"/>
              </a:ext>
            </a:extLst>
          </p:cNvPr>
          <p:cNvSpPr>
            <a:spLocks noGrp="1"/>
          </p:cNvSpPr>
          <p:nvPr>
            <p:ph type="ftr" sz="quarter" idx="11"/>
          </p:nvPr>
        </p:nvSpPr>
        <p:spPr/>
        <p:txBody>
          <a:bodyPr/>
          <a:lstStyle/>
          <a:p>
            <a:pPr>
              <a:defRPr/>
            </a:pPr>
            <a:r>
              <a:rPr lang="en-US" dirty="0"/>
              <a:t>Mohan Patnam</a:t>
            </a:r>
          </a:p>
        </p:txBody>
      </p:sp>
      <p:sp>
        <p:nvSpPr>
          <p:cNvPr id="5" name="Slide Number Placeholder 4">
            <a:extLst>
              <a:ext uri="{FF2B5EF4-FFF2-40B4-BE49-F238E27FC236}">
                <a16:creationId xmlns:a16="http://schemas.microsoft.com/office/drawing/2014/main" id="{62E227AE-B639-4BC8-9FC8-4636C616CF35}"/>
              </a:ext>
            </a:extLst>
          </p:cNvPr>
          <p:cNvSpPr>
            <a:spLocks noGrp="1"/>
          </p:cNvSpPr>
          <p:nvPr>
            <p:ph type="sldNum" sz="quarter" idx="12"/>
          </p:nvPr>
        </p:nvSpPr>
        <p:spPr/>
        <p:txBody>
          <a:bodyPr/>
          <a:lstStyle/>
          <a:p>
            <a:pPr>
              <a:defRPr/>
            </a:pPr>
            <a:fld id="{F8C3E294-9E12-4E24-B275-9BA1AC14E86B}" type="slidenum">
              <a:rPr lang="en-US" smtClean="0"/>
              <a:pPr>
                <a:defRPr/>
              </a:pPr>
              <a:t>22</a:t>
            </a:fld>
            <a:endParaRPr lang="en-US" dirty="0"/>
          </a:p>
        </p:txBody>
      </p:sp>
      <p:sp>
        <p:nvSpPr>
          <p:cNvPr id="9" name="TextBox 8">
            <a:extLst>
              <a:ext uri="{FF2B5EF4-FFF2-40B4-BE49-F238E27FC236}">
                <a16:creationId xmlns:a16="http://schemas.microsoft.com/office/drawing/2014/main" id="{5E7E133C-F49A-4867-8B37-D17CC076EB86}"/>
              </a:ext>
            </a:extLst>
          </p:cNvPr>
          <p:cNvSpPr txBox="1"/>
          <p:nvPr/>
        </p:nvSpPr>
        <p:spPr>
          <a:xfrm>
            <a:off x="914400" y="5638800"/>
            <a:ext cx="7467600" cy="923330"/>
          </a:xfrm>
          <a:prstGeom prst="rect">
            <a:avLst/>
          </a:prstGeom>
          <a:noFill/>
        </p:spPr>
        <p:txBody>
          <a:bodyPr wrap="square" rtlCol="0">
            <a:spAutoFit/>
          </a:bodyPr>
          <a:lstStyle/>
          <a:p>
            <a:r>
              <a:rPr lang="en-US" sz="1400" b="1" dirty="0"/>
              <a:t>We see that the predictions getting worse as the prediction window grows. We do see that the predictions have picked-up for short term (60min window) and overall, picked up the long-term patterns.</a:t>
            </a:r>
          </a:p>
          <a:p>
            <a:endParaRPr lang="en-US" sz="1200" dirty="0"/>
          </a:p>
        </p:txBody>
      </p:sp>
      <p:pic>
        <p:nvPicPr>
          <p:cNvPr id="11" name="Picture 10">
            <a:extLst>
              <a:ext uri="{FF2B5EF4-FFF2-40B4-BE49-F238E27FC236}">
                <a16:creationId xmlns:a16="http://schemas.microsoft.com/office/drawing/2014/main" id="{C333480A-00DB-4285-A75E-92BB9D78BFB0}"/>
              </a:ext>
            </a:extLst>
          </p:cNvPr>
          <p:cNvPicPr>
            <a:picLocks noChangeAspect="1"/>
          </p:cNvPicPr>
          <p:nvPr/>
        </p:nvPicPr>
        <p:blipFill>
          <a:blip r:embed="rId5"/>
          <a:stretch>
            <a:fillRect/>
          </a:stretch>
        </p:blipFill>
        <p:spPr>
          <a:xfrm>
            <a:off x="457200" y="1729176"/>
            <a:ext cx="7772400" cy="3704448"/>
          </a:xfrm>
          <a:prstGeom prst="rect">
            <a:avLst/>
          </a:prstGeom>
        </p:spPr>
      </p:pic>
      <p:pic>
        <p:nvPicPr>
          <p:cNvPr id="12" name="Picture 11">
            <a:extLst>
              <a:ext uri="{FF2B5EF4-FFF2-40B4-BE49-F238E27FC236}">
                <a16:creationId xmlns:a16="http://schemas.microsoft.com/office/drawing/2014/main" id="{5F72D4C0-D9D8-4D85-BFA4-76392D8EC328}"/>
              </a:ext>
            </a:extLst>
          </p:cNvPr>
          <p:cNvPicPr>
            <a:picLocks noChangeAspect="1"/>
          </p:cNvPicPr>
          <p:nvPr/>
        </p:nvPicPr>
        <p:blipFill>
          <a:blip r:embed="rId6"/>
          <a:stretch>
            <a:fillRect/>
          </a:stretch>
        </p:blipFill>
        <p:spPr>
          <a:xfrm>
            <a:off x="5257800" y="4008763"/>
            <a:ext cx="2828925" cy="1009238"/>
          </a:xfrm>
          <a:prstGeom prst="rect">
            <a:avLst/>
          </a:prstGeom>
        </p:spPr>
      </p:pic>
      <p:cxnSp>
        <p:nvCxnSpPr>
          <p:cNvPr id="13" name="Straight Connector 12">
            <a:extLst>
              <a:ext uri="{FF2B5EF4-FFF2-40B4-BE49-F238E27FC236}">
                <a16:creationId xmlns:a16="http://schemas.microsoft.com/office/drawing/2014/main" id="{AE17AF47-436A-455E-9C91-5A3AED2D0F06}"/>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398025CA-600C-49D1-8F2D-CDE35BE42B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18575487"/>
      </p:ext>
    </p:extLst>
  </p:cSld>
  <p:clrMapOvr>
    <a:masterClrMapping/>
  </p:clrMapOvr>
  <mc:AlternateContent xmlns:mc="http://schemas.openxmlformats.org/markup-compatibility/2006">
    <mc:Choice xmlns:p14="http://schemas.microsoft.com/office/powerpoint/2010/main" Requires="p14">
      <p:transition spd="slow" p14:dur="2000" advTm="22815"/>
    </mc:Choice>
    <mc:Fallback>
      <p:transition spd="slow" advTm="22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89B5-8552-444B-AE1E-A2141D749764}"/>
              </a:ext>
            </a:extLst>
          </p:cNvPr>
          <p:cNvSpPr>
            <a:spLocks noGrp="1"/>
          </p:cNvSpPr>
          <p:nvPr>
            <p:ph type="title"/>
          </p:nvPr>
        </p:nvSpPr>
        <p:spPr/>
        <p:txBody>
          <a:bodyPr/>
          <a:lstStyle/>
          <a:p>
            <a:r>
              <a:rPr lang="en-US" dirty="0"/>
              <a:t>Multi Variate Time Series Prediction</a:t>
            </a:r>
          </a:p>
        </p:txBody>
      </p:sp>
      <p:sp>
        <p:nvSpPr>
          <p:cNvPr id="3" name="Content Placeholder 2">
            <a:extLst>
              <a:ext uri="{FF2B5EF4-FFF2-40B4-BE49-F238E27FC236}">
                <a16:creationId xmlns:a16="http://schemas.microsoft.com/office/drawing/2014/main" id="{99FD6219-25A2-407D-81D5-49320E778DF8}"/>
              </a:ext>
            </a:extLst>
          </p:cNvPr>
          <p:cNvSpPr>
            <a:spLocks noGrp="1"/>
          </p:cNvSpPr>
          <p:nvPr>
            <p:ph idx="1"/>
          </p:nvPr>
        </p:nvSpPr>
        <p:spPr/>
        <p:txBody>
          <a:bodyPr/>
          <a:lstStyle/>
          <a:p>
            <a:r>
              <a:rPr lang="en-US" altLang="en-US" sz="2000" b="1" dirty="0">
                <a:solidFill>
                  <a:srgbClr val="000000"/>
                </a:solidFill>
                <a:latin typeface="Helvetica Neue"/>
              </a:rPr>
              <a:t>Task:5 </a:t>
            </a:r>
            <a:r>
              <a:rPr lang="en-US" sz="2000" b="1" dirty="0">
                <a:solidFill>
                  <a:srgbClr val="000000"/>
                </a:solidFill>
                <a:latin typeface="Helvetica Neue"/>
              </a:rPr>
              <a:t>Effect of XLK prices on MSFT price for the period when XLK and MSFT are best correlated (2014/09 to 2014/11).</a:t>
            </a:r>
            <a:endParaRPr lang="en-US" altLang="en-US" sz="2000" b="1" dirty="0">
              <a:solidFill>
                <a:srgbClr val="000000"/>
              </a:solidFill>
              <a:latin typeface="Helvetica Neue"/>
            </a:endParaRPr>
          </a:p>
          <a:p>
            <a:endParaRPr lang="en-US" sz="2000" dirty="0"/>
          </a:p>
        </p:txBody>
      </p:sp>
      <p:sp>
        <p:nvSpPr>
          <p:cNvPr id="5" name="Slide Number Placeholder 4">
            <a:extLst>
              <a:ext uri="{FF2B5EF4-FFF2-40B4-BE49-F238E27FC236}">
                <a16:creationId xmlns:a16="http://schemas.microsoft.com/office/drawing/2014/main" id="{62E227AE-B639-4BC8-9FC8-4636C616CF35}"/>
              </a:ext>
            </a:extLst>
          </p:cNvPr>
          <p:cNvSpPr>
            <a:spLocks noGrp="1"/>
          </p:cNvSpPr>
          <p:nvPr>
            <p:ph type="sldNum" sz="quarter" idx="12"/>
          </p:nvPr>
        </p:nvSpPr>
        <p:spPr/>
        <p:txBody>
          <a:bodyPr/>
          <a:lstStyle/>
          <a:p>
            <a:pPr>
              <a:defRPr/>
            </a:pPr>
            <a:fld id="{F8C3E294-9E12-4E24-B275-9BA1AC14E86B}" type="slidenum">
              <a:rPr lang="en-US" smtClean="0"/>
              <a:pPr>
                <a:defRPr/>
              </a:pPr>
              <a:t>23</a:t>
            </a:fld>
            <a:endParaRPr lang="en-US" dirty="0"/>
          </a:p>
        </p:txBody>
      </p:sp>
      <p:pic>
        <p:nvPicPr>
          <p:cNvPr id="6" name="Picture 5">
            <a:extLst>
              <a:ext uri="{FF2B5EF4-FFF2-40B4-BE49-F238E27FC236}">
                <a16:creationId xmlns:a16="http://schemas.microsoft.com/office/drawing/2014/main" id="{EA52687F-D8AF-40A1-9341-ACF943CD0682}"/>
              </a:ext>
            </a:extLst>
          </p:cNvPr>
          <p:cNvPicPr>
            <a:picLocks noChangeAspect="1"/>
          </p:cNvPicPr>
          <p:nvPr/>
        </p:nvPicPr>
        <p:blipFill>
          <a:blip r:embed="rId5"/>
          <a:stretch>
            <a:fillRect/>
          </a:stretch>
        </p:blipFill>
        <p:spPr>
          <a:xfrm>
            <a:off x="474518" y="1560896"/>
            <a:ext cx="7543800" cy="2558955"/>
          </a:xfrm>
          <a:prstGeom prst="rect">
            <a:avLst/>
          </a:prstGeom>
        </p:spPr>
      </p:pic>
      <p:pic>
        <p:nvPicPr>
          <p:cNvPr id="9" name="Picture 8">
            <a:extLst>
              <a:ext uri="{FF2B5EF4-FFF2-40B4-BE49-F238E27FC236}">
                <a16:creationId xmlns:a16="http://schemas.microsoft.com/office/drawing/2014/main" id="{8D5FEED4-38AA-4A9C-A323-F85D483B20CF}"/>
              </a:ext>
            </a:extLst>
          </p:cNvPr>
          <p:cNvPicPr>
            <a:picLocks noChangeAspect="1"/>
          </p:cNvPicPr>
          <p:nvPr/>
        </p:nvPicPr>
        <p:blipFill>
          <a:blip r:embed="rId6"/>
          <a:stretch>
            <a:fillRect/>
          </a:stretch>
        </p:blipFill>
        <p:spPr>
          <a:xfrm>
            <a:off x="1360343" y="4154487"/>
            <a:ext cx="6657975" cy="2171700"/>
          </a:xfrm>
          <a:prstGeom prst="rect">
            <a:avLst/>
          </a:prstGeom>
        </p:spPr>
      </p:pic>
      <p:pic>
        <p:nvPicPr>
          <p:cNvPr id="11" name="Picture 10">
            <a:extLst>
              <a:ext uri="{FF2B5EF4-FFF2-40B4-BE49-F238E27FC236}">
                <a16:creationId xmlns:a16="http://schemas.microsoft.com/office/drawing/2014/main" id="{B9985F6E-16C5-4AF9-82DD-E2A29BD4D567}"/>
              </a:ext>
            </a:extLst>
          </p:cNvPr>
          <p:cNvPicPr>
            <a:picLocks noChangeAspect="1"/>
          </p:cNvPicPr>
          <p:nvPr/>
        </p:nvPicPr>
        <p:blipFill>
          <a:blip r:embed="rId7"/>
          <a:stretch>
            <a:fillRect/>
          </a:stretch>
        </p:blipFill>
        <p:spPr>
          <a:xfrm>
            <a:off x="5334000" y="2590800"/>
            <a:ext cx="2608118" cy="1151169"/>
          </a:xfrm>
          <a:prstGeom prst="rect">
            <a:avLst/>
          </a:prstGeom>
        </p:spPr>
      </p:pic>
      <p:cxnSp>
        <p:nvCxnSpPr>
          <p:cNvPr id="10" name="Straight Connector 9">
            <a:extLst>
              <a:ext uri="{FF2B5EF4-FFF2-40B4-BE49-F238E27FC236}">
                <a16:creationId xmlns:a16="http://schemas.microsoft.com/office/drawing/2014/main" id="{F425566B-A8D7-47CE-BD45-AF61975374E8}"/>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sp>
        <p:nvSpPr>
          <p:cNvPr id="12" name="Footer Placeholder 3">
            <a:extLst>
              <a:ext uri="{FF2B5EF4-FFF2-40B4-BE49-F238E27FC236}">
                <a16:creationId xmlns:a16="http://schemas.microsoft.com/office/drawing/2014/main" id="{F285B22E-97F9-4FA9-8B2F-87A23B661720}"/>
              </a:ext>
            </a:extLst>
          </p:cNvPr>
          <p:cNvSpPr>
            <a:spLocks noGrp="1"/>
          </p:cNvSpPr>
          <p:nvPr>
            <p:ph type="ftr" sz="quarter" idx="11"/>
          </p:nvPr>
        </p:nvSpPr>
        <p:spPr>
          <a:xfrm>
            <a:off x="838200" y="6356350"/>
            <a:ext cx="7391400" cy="365125"/>
          </a:xfrm>
        </p:spPr>
        <p:txBody>
          <a:bodyPr/>
          <a:lstStyle/>
          <a:p>
            <a:pPr>
              <a:defRPr/>
            </a:pPr>
            <a:r>
              <a:rPr lang="en-US" sz="1600" dirty="0">
                <a:solidFill>
                  <a:schemeClr val="tx1"/>
                </a:solidFill>
              </a:rPr>
              <a:t>The effect of XLK price on MSFT price prediction gave better results.</a:t>
            </a:r>
          </a:p>
        </p:txBody>
      </p:sp>
      <p:pic>
        <p:nvPicPr>
          <p:cNvPr id="4" name="Audio 3">
            <a:hlinkClick r:id="" action="ppaction://media"/>
            <a:extLst>
              <a:ext uri="{FF2B5EF4-FFF2-40B4-BE49-F238E27FC236}">
                <a16:creationId xmlns:a16="http://schemas.microsoft.com/office/drawing/2014/main" id="{82F3EF9B-BF5B-4E2F-80E8-A090EDC7954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24510267"/>
      </p:ext>
    </p:extLst>
  </p:cSld>
  <p:clrMapOvr>
    <a:masterClrMapping/>
  </p:clrMapOvr>
  <mc:AlternateContent xmlns:mc="http://schemas.openxmlformats.org/markup-compatibility/2006">
    <mc:Choice xmlns:p14="http://schemas.microsoft.com/office/powerpoint/2010/main" Requires="p14">
      <p:transition spd="slow" p14:dur="2000" advTm="35760"/>
    </mc:Choice>
    <mc:Fallback>
      <p:transition spd="slow" advTm="35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89B5-8552-444B-AE1E-A2141D749764}"/>
              </a:ext>
            </a:extLst>
          </p:cNvPr>
          <p:cNvSpPr>
            <a:spLocks noGrp="1"/>
          </p:cNvSpPr>
          <p:nvPr>
            <p:ph type="title"/>
          </p:nvPr>
        </p:nvSpPr>
        <p:spPr/>
        <p:txBody>
          <a:bodyPr/>
          <a:lstStyle/>
          <a:p>
            <a:r>
              <a:rPr lang="en-US" dirty="0"/>
              <a:t>Multi Variate Time Series  Prediction</a:t>
            </a:r>
          </a:p>
        </p:txBody>
      </p:sp>
      <p:sp>
        <p:nvSpPr>
          <p:cNvPr id="3" name="Content Placeholder 2">
            <a:extLst>
              <a:ext uri="{FF2B5EF4-FFF2-40B4-BE49-F238E27FC236}">
                <a16:creationId xmlns:a16="http://schemas.microsoft.com/office/drawing/2014/main" id="{99FD6219-25A2-407D-81D5-49320E778DF8}"/>
              </a:ext>
            </a:extLst>
          </p:cNvPr>
          <p:cNvSpPr>
            <a:spLocks noGrp="1"/>
          </p:cNvSpPr>
          <p:nvPr>
            <p:ph idx="1"/>
          </p:nvPr>
        </p:nvSpPr>
        <p:spPr/>
        <p:txBody>
          <a:bodyPr/>
          <a:lstStyle/>
          <a:p>
            <a:r>
              <a:rPr lang="en-US" altLang="en-US" sz="2000" b="1" dirty="0">
                <a:solidFill>
                  <a:srgbClr val="000000"/>
                </a:solidFill>
                <a:latin typeface="Helvetica Neue"/>
              </a:rPr>
              <a:t>Task:5 Prediction of stock </a:t>
            </a:r>
            <a:r>
              <a:rPr lang="en-US" altLang="en-US" sz="2000" b="1">
                <a:solidFill>
                  <a:srgbClr val="000000"/>
                </a:solidFill>
                <a:latin typeface="Helvetica Neue"/>
              </a:rPr>
              <a:t>prices with different lag </a:t>
            </a:r>
            <a:endParaRPr lang="en-US" altLang="en-US" sz="2000" b="1" dirty="0">
              <a:solidFill>
                <a:srgbClr val="000000"/>
              </a:solidFill>
              <a:latin typeface="Helvetica Neue"/>
            </a:endParaRPr>
          </a:p>
          <a:p>
            <a:r>
              <a:rPr lang="en-US" altLang="en-US" sz="2000" b="1" dirty="0">
                <a:solidFill>
                  <a:srgbClr val="000000"/>
                </a:solidFill>
                <a:latin typeface="Helvetica Neue"/>
              </a:rPr>
              <a:t>60min, 120min, 180min, 240min, 300min, 360min</a:t>
            </a:r>
          </a:p>
          <a:p>
            <a:endParaRPr lang="en-US" sz="2000" dirty="0"/>
          </a:p>
        </p:txBody>
      </p:sp>
      <p:sp>
        <p:nvSpPr>
          <p:cNvPr id="5" name="Slide Number Placeholder 4">
            <a:extLst>
              <a:ext uri="{FF2B5EF4-FFF2-40B4-BE49-F238E27FC236}">
                <a16:creationId xmlns:a16="http://schemas.microsoft.com/office/drawing/2014/main" id="{62E227AE-B639-4BC8-9FC8-4636C616CF35}"/>
              </a:ext>
            </a:extLst>
          </p:cNvPr>
          <p:cNvSpPr>
            <a:spLocks noGrp="1"/>
          </p:cNvSpPr>
          <p:nvPr>
            <p:ph type="sldNum" sz="quarter" idx="12"/>
          </p:nvPr>
        </p:nvSpPr>
        <p:spPr/>
        <p:txBody>
          <a:bodyPr/>
          <a:lstStyle/>
          <a:p>
            <a:pPr>
              <a:defRPr/>
            </a:pPr>
            <a:fld id="{F8C3E294-9E12-4E24-B275-9BA1AC14E86B}" type="slidenum">
              <a:rPr lang="en-US" smtClean="0"/>
              <a:pPr>
                <a:defRPr/>
              </a:pPr>
              <a:t>24</a:t>
            </a:fld>
            <a:endParaRPr lang="en-US" dirty="0"/>
          </a:p>
        </p:txBody>
      </p:sp>
      <p:sp>
        <p:nvSpPr>
          <p:cNvPr id="9" name="TextBox 8">
            <a:extLst>
              <a:ext uri="{FF2B5EF4-FFF2-40B4-BE49-F238E27FC236}">
                <a16:creationId xmlns:a16="http://schemas.microsoft.com/office/drawing/2014/main" id="{5E7E133C-F49A-4867-8B37-D17CC076EB86}"/>
              </a:ext>
            </a:extLst>
          </p:cNvPr>
          <p:cNvSpPr txBox="1"/>
          <p:nvPr/>
        </p:nvSpPr>
        <p:spPr>
          <a:xfrm>
            <a:off x="838200" y="5638800"/>
            <a:ext cx="7239000" cy="646331"/>
          </a:xfrm>
          <a:prstGeom prst="rect">
            <a:avLst/>
          </a:prstGeom>
          <a:noFill/>
        </p:spPr>
        <p:txBody>
          <a:bodyPr wrap="square" rtlCol="0">
            <a:spAutoFit/>
          </a:bodyPr>
          <a:lstStyle/>
          <a:p>
            <a:r>
              <a:rPr lang="en-US" sz="1200" b="1" dirty="0"/>
              <a:t>We see that the predictions overall very tight and remains same regardless of window size. The model performed relatively better compared to the previous experiment using different training period. Model also performed better than single-variate analysis in the previous section. </a:t>
            </a:r>
          </a:p>
        </p:txBody>
      </p:sp>
      <p:pic>
        <p:nvPicPr>
          <p:cNvPr id="7" name="Picture 6">
            <a:extLst>
              <a:ext uri="{FF2B5EF4-FFF2-40B4-BE49-F238E27FC236}">
                <a16:creationId xmlns:a16="http://schemas.microsoft.com/office/drawing/2014/main" id="{B6A2030A-04D6-4D02-A640-02DD4FA61AF6}"/>
              </a:ext>
            </a:extLst>
          </p:cNvPr>
          <p:cNvPicPr>
            <a:picLocks noChangeAspect="1"/>
          </p:cNvPicPr>
          <p:nvPr/>
        </p:nvPicPr>
        <p:blipFill>
          <a:blip r:embed="rId5"/>
          <a:stretch>
            <a:fillRect/>
          </a:stretch>
        </p:blipFill>
        <p:spPr>
          <a:xfrm>
            <a:off x="457200" y="1655438"/>
            <a:ext cx="7772400" cy="3669632"/>
          </a:xfrm>
          <a:prstGeom prst="rect">
            <a:avLst/>
          </a:prstGeom>
        </p:spPr>
      </p:pic>
      <p:pic>
        <p:nvPicPr>
          <p:cNvPr id="8" name="Picture 7">
            <a:extLst>
              <a:ext uri="{FF2B5EF4-FFF2-40B4-BE49-F238E27FC236}">
                <a16:creationId xmlns:a16="http://schemas.microsoft.com/office/drawing/2014/main" id="{F26BAE4F-A8B6-4A7C-86CB-33EA2E18FE80}"/>
              </a:ext>
            </a:extLst>
          </p:cNvPr>
          <p:cNvPicPr>
            <a:picLocks noChangeAspect="1"/>
          </p:cNvPicPr>
          <p:nvPr/>
        </p:nvPicPr>
        <p:blipFill>
          <a:blip r:embed="rId6"/>
          <a:stretch>
            <a:fillRect/>
          </a:stretch>
        </p:blipFill>
        <p:spPr>
          <a:xfrm>
            <a:off x="2133600" y="3653135"/>
            <a:ext cx="2762250" cy="1219200"/>
          </a:xfrm>
          <a:prstGeom prst="rect">
            <a:avLst/>
          </a:prstGeom>
        </p:spPr>
      </p:pic>
      <p:cxnSp>
        <p:nvCxnSpPr>
          <p:cNvPr id="10" name="Straight Connector 9">
            <a:extLst>
              <a:ext uri="{FF2B5EF4-FFF2-40B4-BE49-F238E27FC236}">
                <a16:creationId xmlns:a16="http://schemas.microsoft.com/office/drawing/2014/main" id="{9478BDDF-100F-4490-B1E8-A9908B4B86A9}"/>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E0DE6782-39FB-415C-A70E-9911192E0E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4639951"/>
      </p:ext>
    </p:extLst>
  </p:cSld>
  <p:clrMapOvr>
    <a:masterClrMapping/>
  </p:clrMapOvr>
  <mc:AlternateContent xmlns:mc="http://schemas.openxmlformats.org/markup-compatibility/2006">
    <mc:Choice xmlns:p14="http://schemas.microsoft.com/office/powerpoint/2010/main" Requires="p14">
      <p:transition spd="slow" p14:dur="2000" advTm="30887"/>
    </mc:Choice>
    <mc:Fallback>
      <p:transition spd="slow" advTm="30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B5B39-CF57-49AB-B2BB-B70C602BB418}"/>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95DFD8C-3EEF-42D1-88AB-77715C8BAEA2}"/>
              </a:ext>
            </a:extLst>
          </p:cNvPr>
          <p:cNvSpPr>
            <a:spLocks noGrp="1"/>
          </p:cNvSpPr>
          <p:nvPr>
            <p:ph idx="1"/>
          </p:nvPr>
        </p:nvSpPr>
        <p:spPr>
          <a:xfrm>
            <a:off x="457200" y="914400"/>
            <a:ext cx="8229600" cy="5334000"/>
          </a:xfrm>
        </p:spPr>
        <p:txBody>
          <a:bodyPr/>
          <a:lstStyle/>
          <a:p>
            <a:r>
              <a:rPr lang="en-US" sz="2200" dirty="0"/>
              <a:t>Presented a general pipeline of data download, wrangling and normalization for single vs multi-variate time series prediction using one-min stock prices, trained appropriate RNN based models in each case with varying parameters. </a:t>
            </a:r>
          </a:p>
          <a:p>
            <a:r>
              <a:rPr lang="en-US" sz="2200" dirty="0"/>
              <a:t>Performed multiple experiments ranging from prediction of stock price direction (up/down) in the near future to the prediction of stock prices and returns %.</a:t>
            </a:r>
          </a:p>
          <a:p>
            <a:r>
              <a:rPr lang="en-US" sz="2200" dirty="0"/>
              <a:t>Summary of results:</a:t>
            </a:r>
          </a:p>
          <a:p>
            <a:pPr lvl="1"/>
            <a:r>
              <a:rPr lang="en-US" sz="2000" dirty="0"/>
              <a:t>Evaluated the model with two different time-steps (5 days vs 2 days) and observed performance remaining same.</a:t>
            </a:r>
          </a:p>
          <a:p>
            <a:pPr lvl="1"/>
            <a:r>
              <a:rPr lang="en-US" sz="2000" dirty="0"/>
              <a:t>Single Variate (using MSFT price):</a:t>
            </a:r>
          </a:p>
          <a:p>
            <a:pPr lvl="2"/>
            <a:r>
              <a:rPr lang="en-US" sz="1800" dirty="0"/>
              <a:t>The model that predicted stock prices in the near future performed better compared to predicting stock movement (up/down) or stock returns (%).</a:t>
            </a:r>
          </a:p>
          <a:p>
            <a:pPr lvl="1"/>
            <a:r>
              <a:rPr lang="en-US" sz="2000" dirty="0"/>
              <a:t>Multi Variate (using MSFT + XLK prices):</a:t>
            </a:r>
          </a:p>
          <a:p>
            <a:pPr lvl="2"/>
            <a:r>
              <a:rPr lang="en-US" sz="1800" dirty="0"/>
              <a:t>Adding a correlated variable (XLK price) as additional input has shown improvement with a lower loss (MSE).</a:t>
            </a:r>
          </a:p>
          <a:p>
            <a:pPr lvl="2"/>
            <a:endParaRPr lang="en-US" sz="1800" dirty="0"/>
          </a:p>
        </p:txBody>
      </p:sp>
      <p:sp>
        <p:nvSpPr>
          <p:cNvPr id="4" name="Footer Placeholder 3">
            <a:extLst>
              <a:ext uri="{FF2B5EF4-FFF2-40B4-BE49-F238E27FC236}">
                <a16:creationId xmlns:a16="http://schemas.microsoft.com/office/drawing/2014/main" id="{787531F8-5FE3-4629-8BC0-F33798DF19A0}"/>
              </a:ext>
            </a:extLst>
          </p:cNvPr>
          <p:cNvSpPr>
            <a:spLocks noGrp="1"/>
          </p:cNvSpPr>
          <p:nvPr>
            <p:ph type="ftr" sz="quarter" idx="11"/>
          </p:nvPr>
        </p:nvSpPr>
        <p:spPr/>
        <p:txBody>
          <a:bodyPr/>
          <a:lstStyle/>
          <a:p>
            <a:pPr>
              <a:defRPr/>
            </a:pPr>
            <a:r>
              <a:rPr lang="en-US"/>
              <a:t>@Your Name</a:t>
            </a:r>
          </a:p>
        </p:txBody>
      </p:sp>
      <p:sp>
        <p:nvSpPr>
          <p:cNvPr id="5" name="Slide Number Placeholder 4">
            <a:extLst>
              <a:ext uri="{FF2B5EF4-FFF2-40B4-BE49-F238E27FC236}">
                <a16:creationId xmlns:a16="http://schemas.microsoft.com/office/drawing/2014/main" id="{984F5D8E-F76C-4ECA-B314-5DB1EEE62997}"/>
              </a:ext>
            </a:extLst>
          </p:cNvPr>
          <p:cNvSpPr>
            <a:spLocks noGrp="1"/>
          </p:cNvSpPr>
          <p:nvPr>
            <p:ph type="sldNum" sz="quarter" idx="12"/>
          </p:nvPr>
        </p:nvSpPr>
        <p:spPr/>
        <p:txBody>
          <a:bodyPr/>
          <a:lstStyle/>
          <a:p>
            <a:pPr>
              <a:defRPr/>
            </a:pPr>
            <a:fld id="{F8C3E294-9E12-4E24-B275-9BA1AC14E86B}" type="slidenum">
              <a:rPr lang="en-US" smtClean="0"/>
              <a:pPr>
                <a:defRPr/>
              </a:pPr>
              <a:t>25</a:t>
            </a:fld>
            <a:endParaRPr lang="en-US" dirty="0"/>
          </a:p>
        </p:txBody>
      </p:sp>
      <p:cxnSp>
        <p:nvCxnSpPr>
          <p:cNvPr id="6" name="Straight Connector 5">
            <a:extLst>
              <a:ext uri="{FF2B5EF4-FFF2-40B4-BE49-F238E27FC236}">
                <a16:creationId xmlns:a16="http://schemas.microsoft.com/office/drawing/2014/main" id="{ACE2E14D-7BA8-45B9-A6FF-1A001521AFB6}"/>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196F16F8-E2F0-4FB5-88F5-F25A85EA71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56520944"/>
      </p:ext>
    </p:extLst>
  </p:cSld>
  <p:clrMapOvr>
    <a:masterClrMapping/>
  </p:clrMapOvr>
  <mc:AlternateContent xmlns:mc="http://schemas.openxmlformats.org/markup-compatibility/2006">
    <mc:Choice xmlns:p14="http://schemas.microsoft.com/office/powerpoint/2010/main" Requires="p14">
      <p:transition spd="slow" p14:dur="2000" advTm="48675"/>
    </mc:Choice>
    <mc:Fallback>
      <p:transition spd="slow" advTm="48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66CC4-1D1A-4CAD-A5B9-66FEA8328C03}"/>
              </a:ext>
            </a:extLst>
          </p:cNvPr>
          <p:cNvSpPr>
            <a:spLocks noGrp="1"/>
          </p:cNvSpPr>
          <p:nvPr>
            <p:ph type="title"/>
          </p:nvPr>
        </p:nvSpPr>
        <p:spPr/>
        <p:txBody>
          <a:bodyPr/>
          <a:lstStyle/>
          <a:p>
            <a:r>
              <a:rPr lang="en-US" dirty="0"/>
              <a:t>Pros &amp; Cons</a:t>
            </a:r>
          </a:p>
        </p:txBody>
      </p:sp>
      <p:sp>
        <p:nvSpPr>
          <p:cNvPr id="3" name="Content Placeholder 2">
            <a:extLst>
              <a:ext uri="{FF2B5EF4-FFF2-40B4-BE49-F238E27FC236}">
                <a16:creationId xmlns:a16="http://schemas.microsoft.com/office/drawing/2014/main" id="{5FFA56A5-B13D-4B15-9776-8C28FB46F23C}"/>
              </a:ext>
            </a:extLst>
          </p:cNvPr>
          <p:cNvSpPr>
            <a:spLocks noGrp="1"/>
          </p:cNvSpPr>
          <p:nvPr>
            <p:ph idx="1"/>
          </p:nvPr>
        </p:nvSpPr>
        <p:spPr/>
        <p:txBody>
          <a:bodyPr/>
          <a:lstStyle/>
          <a:p>
            <a:r>
              <a:rPr lang="en-US" sz="2200" b="1" dirty="0"/>
              <a:t>Pros:</a:t>
            </a:r>
            <a:endParaRPr lang="en-US" sz="2200" dirty="0"/>
          </a:p>
          <a:p>
            <a:pPr lvl="0" algn="just"/>
            <a:r>
              <a:rPr lang="en-US" dirty="0"/>
              <a:t>Simple RNN based model demonstrating single vs multi-variables as input.</a:t>
            </a:r>
          </a:p>
          <a:p>
            <a:pPr lvl="0" algn="just"/>
            <a:r>
              <a:rPr lang="en-US" dirty="0"/>
              <a:t>RNN model performed reasonably well to predict the stock prices as well as direction (up/down). Loss (MSE) is minimal.</a:t>
            </a:r>
          </a:p>
          <a:p>
            <a:pPr lvl="0" algn="just"/>
            <a:r>
              <a:rPr lang="en-US" dirty="0"/>
              <a:t>RNN model can be easily extended to have multiple inputs to see the effects of related variables. This was demonstrated using multi-variate time series prediction.</a:t>
            </a:r>
          </a:p>
          <a:p>
            <a:r>
              <a:rPr lang="en-US" sz="2200" b="1" dirty="0"/>
              <a:t>Cons:</a:t>
            </a:r>
            <a:endParaRPr lang="en-US" sz="2200" dirty="0"/>
          </a:p>
          <a:p>
            <a:pPr lvl="0" algn="just"/>
            <a:r>
              <a:rPr lang="en-US" dirty="0"/>
              <a:t>Predicting stock prices is not an easy task! RNN based models typically suffer from amnesia as it cannot capture longer term patterns satisfactorily.</a:t>
            </a:r>
          </a:p>
          <a:p>
            <a:pPr lvl="0" algn="just"/>
            <a:r>
              <a:rPr lang="en-US" dirty="0"/>
              <a:t>Need more sophistical learning models involving LSTMs </a:t>
            </a:r>
            <a:r>
              <a:rPr lang="en-US" dirty="0" err="1"/>
              <a:t>etc</a:t>
            </a:r>
            <a:r>
              <a:rPr lang="en-US" dirty="0"/>
              <a:t> to capture longer term relationships that affect stock prices. </a:t>
            </a:r>
          </a:p>
          <a:p>
            <a:pPr lvl="0" algn="just"/>
            <a:r>
              <a:rPr lang="en-US" dirty="0"/>
              <a:t>Stock price movements, in reality, depend on multitude of other factors including company’s earnings, market sentiment, geo-political and macro-economic events etc. RNN based model can perform better if additional data representing above factors can be provided as input.</a:t>
            </a:r>
          </a:p>
        </p:txBody>
      </p:sp>
      <p:sp>
        <p:nvSpPr>
          <p:cNvPr id="4" name="Footer Placeholder 3">
            <a:extLst>
              <a:ext uri="{FF2B5EF4-FFF2-40B4-BE49-F238E27FC236}">
                <a16:creationId xmlns:a16="http://schemas.microsoft.com/office/drawing/2014/main" id="{B493E162-118A-453B-9730-1FAA43849C05}"/>
              </a:ext>
            </a:extLst>
          </p:cNvPr>
          <p:cNvSpPr>
            <a:spLocks noGrp="1"/>
          </p:cNvSpPr>
          <p:nvPr>
            <p:ph type="ftr" sz="quarter" idx="11"/>
          </p:nvPr>
        </p:nvSpPr>
        <p:spPr/>
        <p:txBody>
          <a:bodyPr/>
          <a:lstStyle/>
          <a:p>
            <a:pPr>
              <a:defRPr/>
            </a:pPr>
            <a:r>
              <a:rPr lang="en-US"/>
              <a:t>@Your Name</a:t>
            </a:r>
          </a:p>
        </p:txBody>
      </p:sp>
      <p:sp>
        <p:nvSpPr>
          <p:cNvPr id="5" name="Slide Number Placeholder 4">
            <a:extLst>
              <a:ext uri="{FF2B5EF4-FFF2-40B4-BE49-F238E27FC236}">
                <a16:creationId xmlns:a16="http://schemas.microsoft.com/office/drawing/2014/main" id="{1926C558-364F-4244-8E34-5B23DEA6491C}"/>
              </a:ext>
            </a:extLst>
          </p:cNvPr>
          <p:cNvSpPr>
            <a:spLocks noGrp="1"/>
          </p:cNvSpPr>
          <p:nvPr>
            <p:ph type="sldNum" sz="quarter" idx="12"/>
          </p:nvPr>
        </p:nvSpPr>
        <p:spPr/>
        <p:txBody>
          <a:bodyPr/>
          <a:lstStyle/>
          <a:p>
            <a:pPr>
              <a:defRPr/>
            </a:pPr>
            <a:fld id="{F8C3E294-9E12-4E24-B275-9BA1AC14E86B}" type="slidenum">
              <a:rPr lang="en-US" smtClean="0"/>
              <a:pPr>
                <a:defRPr/>
              </a:pPr>
              <a:t>26</a:t>
            </a:fld>
            <a:endParaRPr lang="en-US" dirty="0"/>
          </a:p>
        </p:txBody>
      </p:sp>
      <p:cxnSp>
        <p:nvCxnSpPr>
          <p:cNvPr id="6" name="Straight Connector 5">
            <a:extLst>
              <a:ext uri="{FF2B5EF4-FFF2-40B4-BE49-F238E27FC236}">
                <a16:creationId xmlns:a16="http://schemas.microsoft.com/office/drawing/2014/main" id="{F68B0473-9536-48C3-A912-6C2813FBC301}"/>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EF6C0181-9992-429D-91C9-5A318EBDBA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53379774"/>
      </p:ext>
    </p:extLst>
  </p:cSld>
  <p:clrMapOvr>
    <a:masterClrMapping/>
  </p:clrMapOvr>
  <mc:AlternateContent xmlns:mc="http://schemas.openxmlformats.org/markup-compatibility/2006">
    <mc:Choice xmlns:p14="http://schemas.microsoft.com/office/powerpoint/2010/main" Requires="p14">
      <p:transition spd="slow" p14:dur="2000" advTm="57778"/>
    </mc:Choice>
    <mc:Fallback>
      <p:transition spd="slow" advTm="57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9CDE-7159-4E74-B744-1A8BD680076E}"/>
              </a:ext>
            </a:extLst>
          </p:cNvPr>
          <p:cNvSpPr>
            <a:spLocks noGrp="1"/>
          </p:cNvSpPr>
          <p:nvPr>
            <p:ph type="title"/>
          </p:nvPr>
        </p:nvSpPr>
        <p:spPr/>
        <p:txBody>
          <a:bodyPr/>
          <a:lstStyle/>
          <a:p>
            <a:r>
              <a:rPr lang="en-US" dirty="0"/>
              <a:t>Extended work</a:t>
            </a:r>
          </a:p>
        </p:txBody>
      </p:sp>
      <p:sp>
        <p:nvSpPr>
          <p:cNvPr id="3" name="Content Placeholder 2">
            <a:extLst>
              <a:ext uri="{FF2B5EF4-FFF2-40B4-BE49-F238E27FC236}">
                <a16:creationId xmlns:a16="http://schemas.microsoft.com/office/drawing/2014/main" id="{FCDD359B-C029-4268-990B-D6E2BC819CB3}"/>
              </a:ext>
            </a:extLst>
          </p:cNvPr>
          <p:cNvSpPr>
            <a:spLocks noGrp="1"/>
          </p:cNvSpPr>
          <p:nvPr>
            <p:ph idx="1"/>
          </p:nvPr>
        </p:nvSpPr>
        <p:spPr/>
        <p:txBody>
          <a:bodyPr/>
          <a:lstStyle/>
          <a:p>
            <a:r>
              <a:rPr lang="en-US" sz="2400" dirty="0"/>
              <a:t>Perform RNN multi-variate analysis with additional inputs such as data related to company’s earnings, technical factors, geo-political/macro-economic events etc.</a:t>
            </a:r>
          </a:p>
          <a:p>
            <a:r>
              <a:rPr lang="en-US" sz="2400" dirty="0"/>
              <a:t>An LSTM based model using the same input should produce better results (in theory).</a:t>
            </a:r>
          </a:p>
          <a:p>
            <a:r>
              <a:rPr lang="en-US" sz="2400" dirty="0"/>
              <a:t>Run the model on a test period completely outside of training period. Current work has overlapping test/training period.</a:t>
            </a:r>
          </a:p>
          <a:p>
            <a:r>
              <a:rPr lang="en-US" sz="2400" dirty="0"/>
              <a:t>Address overfitting using regularization (</a:t>
            </a:r>
            <a:r>
              <a:rPr lang="en-US" sz="2400" dirty="0" err="1"/>
              <a:t>Eg</a:t>
            </a:r>
            <a:r>
              <a:rPr lang="en-US" sz="2400" dirty="0"/>
              <a:t>: Dropout).</a:t>
            </a:r>
          </a:p>
          <a:p>
            <a:pPr lvl="1"/>
            <a:endParaRPr lang="en-US" sz="2400" dirty="0"/>
          </a:p>
          <a:p>
            <a:endParaRPr lang="en-US" sz="2400" dirty="0"/>
          </a:p>
          <a:p>
            <a:pPr lvl="1"/>
            <a:endParaRPr lang="en-US" sz="2400" dirty="0"/>
          </a:p>
          <a:p>
            <a:endParaRPr lang="en-US" sz="2400" dirty="0"/>
          </a:p>
        </p:txBody>
      </p:sp>
      <p:sp>
        <p:nvSpPr>
          <p:cNvPr id="4" name="Footer Placeholder 3">
            <a:extLst>
              <a:ext uri="{FF2B5EF4-FFF2-40B4-BE49-F238E27FC236}">
                <a16:creationId xmlns:a16="http://schemas.microsoft.com/office/drawing/2014/main" id="{770C5D86-0487-4EC6-A19E-D0007DC4AF84}"/>
              </a:ext>
            </a:extLst>
          </p:cNvPr>
          <p:cNvSpPr>
            <a:spLocks noGrp="1"/>
          </p:cNvSpPr>
          <p:nvPr>
            <p:ph type="ftr" sz="quarter" idx="11"/>
          </p:nvPr>
        </p:nvSpPr>
        <p:spPr/>
        <p:txBody>
          <a:bodyPr/>
          <a:lstStyle/>
          <a:p>
            <a:pPr>
              <a:defRPr/>
            </a:pPr>
            <a:r>
              <a:rPr lang="en-US"/>
              <a:t>@Your Name</a:t>
            </a:r>
          </a:p>
        </p:txBody>
      </p:sp>
      <p:sp>
        <p:nvSpPr>
          <p:cNvPr id="5" name="Slide Number Placeholder 4">
            <a:extLst>
              <a:ext uri="{FF2B5EF4-FFF2-40B4-BE49-F238E27FC236}">
                <a16:creationId xmlns:a16="http://schemas.microsoft.com/office/drawing/2014/main" id="{65DB9BFD-A6AF-4FBA-9C35-9AE9D0D16534}"/>
              </a:ext>
            </a:extLst>
          </p:cNvPr>
          <p:cNvSpPr>
            <a:spLocks noGrp="1"/>
          </p:cNvSpPr>
          <p:nvPr>
            <p:ph type="sldNum" sz="quarter" idx="12"/>
          </p:nvPr>
        </p:nvSpPr>
        <p:spPr/>
        <p:txBody>
          <a:bodyPr/>
          <a:lstStyle/>
          <a:p>
            <a:pPr>
              <a:defRPr/>
            </a:pPr>
            <a:fld id="{F8C3E294-9E12-4E24-B275-9BA1AC14E86B}" type="slidenum">
              <a:rPr lang="en-US" smtClean="0"/>
              <a:pPr>
                <a:defRPr/>
              </a:pPr>
              <a:t>27</a:t>
            </a:fld>
            <a:endParaRPr lang="en-US" dirty="0"/>
          </a:p>
        </p:txBody>
      </p:sp>
      <p:cxnSp>
        <p:nvCxnSpPr>
          <p:cNvPr id="6" name="Straight Connector 5">
            <a:extLst>
              <a:ext uri="{FF2B5EF4-FFF2-40B4-BE49-F238E27FC236}">
                <a16:creationId xmlns:a16="http://schemas.microsoft.com/office/drawing/2014/main" id="{11FC671D-7E01-43A4-BA3F-12047E8E4064}"/>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7" name="Audio 6">
            <a:hlinkClick r:id="" action="ppaction://media"/>
            <a:extLst>
              <a:ext uri="{FF2B5EF4-FFF2-40B4-BE49-F238E27FC236}">
                <a16:creationId xmlns:a16="http://schemas.microsoft.com/office/drawing/2014/main" id="{490D547D-2CB1-4D00-926F-67E993BB49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87867397"/>
      </p:ext>
    </p:extLst>
  </p:cSld>
  <p:clrMapOvr>
    <a:masterClrMapping/>
  </p:clrMapOvr>
  <mc:AlternateContent xmlns:mc="http://schemas.openxmlformats.org/markup-compatibility/2006">
    <mc:Choice xmlns:p14="http://schemas.microsoft.com/office/powerpoint/2010/main" Requires="p14">
      <p:transition spd="slow" p14:dur="2000" advTm="26138"/>
    </mc:Choice>
    <mc:Fallback>
      <p:transition spd="slow" advTm="26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9CDE-7159-4E74-B744-1A8BD680076E}"/>
              </a:ext>
            </a:extLst>
          </p:cNvPr>
          <p:cNvSpPr>
            <a:spLocks noGrp="1"/>
          </p:cNvSpPr>
          <p:nvPr>
            <p:ph type="title"/>
          </p:nvPr>
        </p:nvSpPr>
        <p:spPr/>
        <p:txBody>
          <a:bodyPr/>
          <a:lstStyle/>
          <a:p>
            <a:r>
              <a:rPr lang="en-US" dirty="0"/>
              <a:t>YouTube videos</a:t>
            </a:r>
          </a:p>
        </p:txBody>
      </p:sp>
      <p:sp>
        <p:nvSpPr>
          <p:cNvPr id="3" name="Content Placeholder 2">
            <a:extLst>
              <a:ext uri="{FF2B5EF4-FFF2-40B4-BE49-F238E27FC236}">
                <a16:creationId xmlns:a16="http://schemas.microsoft.com/office/drawing/2014/main" id="{FCDD359B-C029-4268-990B-D6E2BC819CB3}"/>
              </a:ext>
            </a:extLst>
          </p:cNvPr>
          <p:cNvSpPr>
            <a:spLocks noGrp="1"/>
          </p:cNvSpPr>
          <p:nvPr>
            <p:ph idx="1"/>
          </p:nvPr>
        </p:nvSpPr>
        <p:spPr/>
        <p:txBody>
          <a:bodyPr/>
          <a:lstStyle/>
          <a:p>
            <a:r>
              <a:rPr lang="en-US" sz="2400" dirty="0"/>
              <a:t>2-min video</a:t>
            </a:r>
          </a:p>
          <a:p>
            <a:pPr lvl="1"/>
            <a:r>
              <a:rPr lang="en-US" u="sng" dirty="0">
                <a:hlinkClick r:id="rId4"/>
              </a:rPr>
              <a:t>https://youtu.be/u5YZMcV-QVY</a:t>
            </a:r>
            <a:endParaRPr lang="en-US" sz="2400" dirty="0"/>
          </a:p>
          <a:p>
            <a:r>
              <a:rPr lang="en-US" sz="2400" dirty="0"/>
              <a:t>15-min video</a:t>
            </a:r>
          </a:p>
          <a:p>
            <a:pPr lvl="1"/>
            <a:r>
              <a:rPr lang="en-US" u="sng">
                <a:hlinkClick r:id="rId5"/>
              </a:rPr>
              <a:t>https://youtu.be/DrUFj00Sky4</a:t>
            </a:r>
            <a:endParaRPr lang="en-US" sz="2400" dirty="0"/>
          </a:p>
          <a:p>
            <a:endParaRPr lang="en-US" sz="2400" dirty="0"/>
          </a:p>
        </p:txBody>
      </p:sp>
      <p:sp>
        <p:nvSpPr>
          <p:cNvPr id="4" name="Footer Placeholder 3">
            <a:extLst>
              <a:ext uri="{FF2B5EF4-FFF2-40B4-BE49-F238E27FC236}">
                <a16:creationId xmlns:a16="http://schemas.microsoft.com/office/drawing/2014/main" id="{770C5D86-0487-4EC6-A19E-D0007DC4AF84}"/>
              </a:ext>
            </a:extLst>
          </p:cNvPr>
          <p:cNvSpPr>
            <a:spLocks noGrp="1"/>
          </p:cNvSpPr>
          <p:nvPr>
            <p:ph type="ftr" sz="quarter" idx="11"/>
          </p:nvPr>
        </p:nvSpPr>
        <p:spPr/>
        <p:txBody>
          <a:bodyPr/>
          <a:lstStyle/>
          <a:p>
            <a:pPr>
              <a:defRPr/>
            </a:pPr>
            <a:r>
              <a:rPr lang="en-US"/>
              <a:t>@Your Name</a:t>
            </a:r>
          </a:p>
        </p:txBody>
      </p:sp>
      <p:sp>
        <p:nvSpPr>
          <p:cNvPr id="5" name="Slide Number Placeholder 4">
            <a:extLst>
              <a:ext uri="{FF2B5EF4-FFF2-40B4-BE49-F238E27FC236}">
                <a16:creationId xmlns:a16="http://schemas.microsoft.com/office/drawing/2014/main" id="{65DB9BFD-A6AF-4FBA-9C35-9AE9D0D16534}"/>
              </a:ext>
            </a:extLst>
          </p:cNvPr>
          <p:cNvSpPr>
            <a:spLocks noGrp="1"/>
          </p:cNvSpPr>
          <p:nvPr>
            <p:ph type="sldNum" sz="quarter" idx="12"/>
          </p:nvPr>
        </p:nvSpPr>
        <p:spPr/>
        <p:txBody>
          <a:bodyPr/>
          <a:lstStyle/>
          <a:p>
            <a:pPr>
              <a:defRPr/>
            </a:pPr>
            <a:fld id="{F8C3E294-9E12-4E24-B275-9BA1AC14E86B}" type="slidenum">
              <a:rPr lang="en-US" smtClean="0"/>
              <a:pPr>
                <a:defRPr/>
              </a:pPr>
              <a:t>28</a:t>
            </a:fld>
            <a:endParaRPr lang="en-US" dirty="0"/>
          </a:p>
        </p:txBody>
      </p:sp>
      <p:cxnSp>
        <p:nvCxnSpPr>
          <p:cNvPr id="6" name="Straight Connector 5">
            <a:extLst>
              <a:ext uri="{FF2B5EF4-FFF2-40B4-BE49-F238E27FC236}">
                <a16:creationId xmlns:a16="http://schemas.microsoft.com/office/drawing/2014/main" id="{F45F0772-BF8A-452E-89A8-D2395FF35E24}"/>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45C051B1-BDF5-46DA-AAEC-F5ED2C16DB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25043554"/>
      </p:ext>
    </p:extLst>
  </p:cSld>
  <p:clrMapOvr>
    <a:masterClrMapping/>
  </p:clrMapOvr>
  <mc:AlternateContent xmlns:mc="http://schemas.openxmlformats.org/markup-compatibility/2006">
    <mc:Choice xmlns:p14="http://schemas.microsoft.com/office/powerpoint/2010/main" Requires="p14">
      <p:transition spd="slow" p14:dur="2000" advTm="5428"/>
    </mc:Choice>
    <mc:Fallback>
      <p:transition spd="slow" advTm="54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Problem Statement</a:t>
            </a:r>
          </a:p>
        </p:txBody>
      </p:sp>
      <p:sp>
        <p:nvSpPr>
          <p:cNvPr id="7" name="Content Placeholder 6"/>
          <p:cNvSpPr>
            <a:spLocks noGrp="1"/>
          </p:cNvSpPr>
          <p:nvPr>
            <p:ph idx="1"/>
          </p:nvPr>
        </p:nvSpPr>
        <p:spPr/>
        <p:txBody>
          <a:bodyPr/>
          <a:lstStyle/>
          <a:p>
            <a:r>
              <a:rPr lang="en-US" sz="2800" dirty="0"/>
              <a:t>Application of RNN for algorithmic stock trading with the focus on short-term price prediction using </a:t>
            </a:r>
            <a:r>
              <a:rPr lang="en-US" sz="2800" dirty="0" err="1"/>
              <a:t>Tensorflow</a:t>
            </a:r>
            <a:r>
              <a:rPr lang="en-US" sz="2800" dirty="0"/>
              <a:t>/</a:t>
            </a:r>
            <a:r>
              <a:rPr lang="en-US" sz="2800" dirty="0" err="1"/>
              <a:t>Keras</a:t>
            </a:r>
            <a:r>
              <a:rPr lang="en-US" sz="2800" dirty="0"/>
              <a:t> API for Deep Learning. A case study of single/multi-variate time-series analysis for a chosen stock and its industry sector (Technology) and the stock market index (S&amp;P500) as a whole.</a:t>
            </a:r>
            <a:br>
              <a:rPr lang="en-US" sz="2800" dirty="0"/>
            </a:br>
            <a:endParaRPr lang="en-US" sz="2800" dirty="0"/>
          </a:p>
          <a:p>
            <a:r>
              <a:rPr lang="en-US" sz="2800" dirty="0"/>
              <a:t>Stock: MSFT (Microsoft Inc.)</a:t>
            </a:r>
          </a:p>
          <a:p>
            <a:r>
              <a:rPr lang="en-US" sz="2800" dirty="0"/>
              <a:t>Sector: XLK (Tech Sector ETF) </a:t>
            </a:r>
            <a:r>
              <a:rPr lang="en-US" sz="1400" dirty="0"/>
              <a:t>– </a:t>
            </a:r>
            <a:r>
              <a:rPr lang="en-US" sz="1400" b="1" dirty="0">
                <a:highlight>
                  <a:srgbClr val="FFFF00"/>
                </a:highlight>
              </a:rPr>
              <a:t>MSFT</a:t>
            </a:r>
            <a:r>
              <a:rPr lang="en-US" sz="1400" dirty="0">
                <a:highlight>
                  <a:srgbClr val="FFFF00"/>
                </a:highlight>
              </a:rPr>
              <a:t> is 11.80% of XLK portfolio weight</a:t>
            </a:r>
            <a:endParaRPr lang="en-US" sz="2800" dirty="0">
              <a:highlight>
                <a:srgbClr val="FFFF00"/>
              </a:highlight>
            </a:endParaRPr>
          </a:p>
          <a:p>
            <a:r>
              <a:rPr lang="en-US" sz="2800" dirty="0"/>
              <a:t>Stock Market: SPY  (S&amp;P 500 ETF)</a:t>
            </a:r>
          </a:p>
          <a:p>
            <a:endParaRPr lang="en-US" sz="2800" dirty="0"/>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Mohan Patnam</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3</a:t>
            </a:fld>
            <a:endParaRPr lang="en-US" dirty="0"/>
          </a:p>
        </p:txBody>
      </p:sp>
      <p:cxnSp>
        <p:nvCxnSpPr>
          <p:cNvPr id="8" name="Straight Connector 7">
            <a:extLst>
              <a:ext uri="{FF2B5EF4-FFF2-40B4-BE49-F238E27FC236}">
                <a16:creationId xmlns:a16="http://schemas.microsoft.com/office/drawing/2014/main" id="{4C5751D9-558D-4D1A-88EF-AE07EAD1F133}"/>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DE425858-1A43-4C1D-A67E-7D60DC914FD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12422264"/>
      </p:ext>
    </p:extLst>
  </p:cSld>
  <p:clrMapOvr>
    <a:masterClrMapping/>
  </p:clrMapOvr>
  <mc:AlternateContent xmlns:mc="http://schemas.openxmlformats.org/markup-compatibility/2006">
    <mc:Choice xmlns:p14="http://schemas.microsoft.com/office/powerpoint/2010/main" Requires="p14">
      <p:transition spd="slow" p14:dur="2000" advTm="67988"/>
    </mc:Choice>
    <mc:Fallback>
      <p:transition spd="slow" advTm="67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a:t>Algorithmic Trading</a:t>
            </a:r>
          </a:p>
        </p:txBody>
      </p:sp>
      <p:sp>
        <p:nvSpPr>
          <p:cNvPr id="7" name="Content Placeholder 6"/>
          <p:cNvSpPr>
            <a:spLocks noGrp="1"/>
          </p:cNvSpPr>
          <p:nvPr>
            <p:ph idx="1"/>
          </p:nvPr>
        </p:nvSpPr>
        <p:spPr/>
        <p:txBody>
          <a:bodyPr/>
          <a:lstStyle/>
          <a:p>
            <a:r>
              <a:rPr lang="en-US" sz="2400" b="1" dirty="0"/>
              <a:t>Definition</a:t>
            </a:r>
            <a:r>
              <a:rPr lang="en-US" sz="2400" dirty="0"/>
              <a:t>: Algorithmic trading is a method of executing a large order using automated pre-programmed trading instructions accounting for variables such as time, price, and volume to send small slices of the order out to the market over time.</a:t>
            </a:r>
          </a:p>
          <a:p>
            <a:pPr marL="0" indent="0">
              <a:buNone/>
            </a:pPr>
            <a:endParaRPr lang="en-US" sz="2400" dirty="0"/>
          </a:p>
          <a:p>
            <a:r>
              <a:rPr lang="en-US" sz="2400" b="1" dirty="0"/>
              <a:t>Popular Strategies </a:t>
            </a:r>
            <a:r>
              <a:rPr lang="en-US" sz="2400" dirty="0"/>
              <a:t>(Time/Volume): </a:t>
            </a:r>
            <a:br>
              <a:rPr lang="en-US" sz="2400" dirty="0"/>
            </a:br>
            <a:r>
              <a:rPr lang="en-US" sz="2400" dirty="0"/>
              <a:t>TWAP (Time-Weighted Average Price), </a:t>
            </a:r>
            <a:br>
              <a:rPr lang="en-US" sz="2400" dirty="0"/>
            </a:br>
            <a:r>
              <a:rPr lang="en-US" sz="2400" dirty="0"/>
              <a:t>VWAP (Volume-Weighted </a:t>
            </a:r>
            <a:r>
              <a:rPr lang="en-US" sz="2400" dirty="0" err="1"/>
              <a:t>Averge</a:t>
            </a:r>
            <a:r>
              <a:rPr lang="en-US" sz="2400" dirty="0"/>
              <a:t> Price),</a:t>
            </a:r>
            <a:br>
              <a:rPr lang="en-US" sz="2400" dirty="0"/>
            </a:br>
            <a:r>
              <a:rPr lang="en-US" sz="2400" dirty="0"/>
              <a:t>POV (Percentage of Volume).</a:t>
            </a:r>
            <a:br>
              <a:rPr lang="en-US" sz="2400" dirty="0"/>
            </a:br>
            <a:endParaRPr lang="en-US" sz="2400" dirty="0"/>
          </a:p>
          <a:p>
            <a:r>
              <a:rPr lang="en-US" sz="2400" b="1" dirty="0"/>
              <a:t>Goal: </a:t>
            </a:r>
            <a:r>
              <a:rPr lang="en-US" sz="2400" dirty="0"/>
              <a:t>Reduce transaction costs by optimizing the execution.</a:t>
            </a:r>
            <a:br>
              <a:rPr lang="en-US" sz="2400" dirty="0"/>
            </a:br>
            <a:r>
              <a:rPr lang="en-US" sz="2400" dirty="0"/>
              <a:t>Short term (30-min, 1-hour) predictions can help!</a:t>
            </a:r>
          </a:p>
        </p:txBody>
      </p:sp>
      <p:sp>
        <p:nvSpPr>
          <p:cNvPr id="410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hlink"/>
              </a:buClr>
              <a:buFont typeface="Wingdings" pitchFamily="2" charset="2"/>
              <a:buChar char="§"/>
              <a:defRPr sz="2800">
                <a:solidFill>
                  <a:schemeClr val="tx1"/>
                </a:solidFill>
                <a:latin typeface="Calibri" pitchFamily="34" charset="0"/>
              </a:defRPr>
            </a:lvl1pPr>
            <a:lvl2pPr marL="742950" indent="-285750" eaLnBrk="0" hangingPunct="0">
              <a:spcBef>
                <a:spcPct val="20000"/>
              </a:spcBef>
              <a:buClr>
                <a:srgbClr val="FF0000"/>
              </a:buClr>
              <a:buFont typeface="Wingdings" pitchFamily="2" charset="2"/>
              <a:buChar char="§"/>
              <a:defRPr sz="2400">
                <a:solidFill>
                  <a:schemeClr val="tx1"/>
                </a:solidFill>
                <a:latin typeface="Calibri" pitchFamily="34" charset="0"/>
              </a:defRPr>
            </a:lvl2pPr>
            <a:lvl3pPr marL="1143000" indent="-228600" eaLnBrk="0" hangingPunct="0">
              <a:spcBef>
                <a:spcPct val="20000"/>
              </a:spcBef>
              <a:buClr>
                <a:srgbClr val="00CC00"/>
              </a:buClr>
              <a:buFont typeface="Wingdings" pitchFamily="2" charset="2"/>
              <a:buChar char="§"/>
              <a:defRPr sz="2000">
                <a:solidFill>
                  <a:schemeClr val="tx1"/>
                </a:solidFill>
                <a:latin typeface="Calibri" pitchFamily="34" charset="0"/>
              </a:defRPr>
            </a:lvl3pPr>
            <a:lvl4pPr marL="1600200" indent="-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ClrTx/>
              <a:buFontTx/>
              <a:buNone/>
            </a:pPr>
            <a:r>
              <a:rPr lang="en-US" altLang="en-US" sz="1200" dirty="0">
                <a:solidFill>
                  <a:srgbClr val="898989"/>
                </a:solidFill>
              </a:rPr>
              <a:t>Mohan Patnam</a:t>
            </a:r>
          </a:p>
        </p:txBody>
      </p:sp>
      <p:sp>
        <p:nvSpPr>
          <p:cNvPr id="5" name="Slide Number Placeholder 4"/>
          <p:cNvSpPr>
            <a:spLocks noGrp="1"/>
          </p:cNvSpPr>
          <p:nvPr>
            <p:ph type="sldNum" sz="quarter" idx="12"/>
          </p:nvPr>
        </p:nvSpPr>
        <p:spPr/>
        <p:txBody>
          <a:bodyPr/>
          <a:lstStyle/>
          <a:p>
            <a:pPr>
              <a:defRPr/>
            </a:pPr>
            <a:fld id="{76E1BF35-675D-491F-A687-B2C9BE79DFC7}" type="slidenum">
              <a:rPr lang="en-US" smtClean="0"/>
              <a:pPr>
                <a:defRPr/>
              </a:pPr>
              <a:t>4</a:t>
            </a:fld>
            <a:endParaRPr lang="en-US" dirty="0"/>
          </a:p>
        </p:txBody>
      </p:sp>
      <p:cxnSp>
        <p:nvCxnSpPr>
          <p:cNvPr id="8" name="Straight Connector 7">
            <a:extLst>
              <a:ext uri="{FF2B5EF4-FFF2-40B4-BE49-F238E27FC236}">
                <a16:creationId xmlns:a16="http://schemas.microsoft.com/office/drawing/2014/main" id="{D305C4D2-FE0F-4702-9339-E72ED126F4F4}"/>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6E9B2AB0-184E-4E2C-A4B6-50481D8F48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283"/>
    </mc:Choice>
    <mc:Fallback>
      <p:transition spd="slow" advTm="512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C486E-0ED5-463B-8865-FDE39944A174}"/>
              </a:ext>
            </a:extLst>
          </p:cNvPr>
          <p:cNvSpPr>
            <a:spLocks noGrp="1"/>
          </p:cNvSpPr>
          <p:nvPr>
            <p:ph type="title"/>
          </p:nvPr>
        </p:nvSpPr>
        <p:spPr/>
        <p:txBody>
          <a:bodyPr/>
          <a:lstStyle/>
          <a:p>
            <a:r>
              <a:rPr lang="en-US" dirty="0"/>
              <a:t>Project Data</a:t>
            </a:r>
          </a:p>
        </p:txBody>
      </p:sp>
      <p:sp>
        <p:nvSpPr>
          <p:cNvPr id="3" name="Content Placeholder 2">
            <a:extLst>
              <a:ext uri="{FF2B5EF4-FFF2-40B4-BE49-F238E27FC236}">
                <a16:creationId xmlns:a16="http://schemas.microsoft.com/office/drawing/2014/main" id="{28DB4E3B-DEA3-4516-9B35-C7E53D4E3C67}"/>
              </a:ext>
            </a:extLst>
          </p:cNvPr>
          <p:cNvSpPr>
            <a:spLocks noGrp="1"/>
          </p:cNvSpPr>
          <p:nvPr>
            <p:ph idx="1"/>
          </p:nvPr>
        </p:nvSpPr>
        <p:spPr/>
        <p:txBody>
          <a:bodyPr/>
          <a:lstStyle/>
          <a:p>
            <a:r>
              <a:rPr lang="en-US" sz="2400" dirty="0" err="1"/>
              <a:t>QuantQuote</a:t>
            </a:r>
            <a:r>
              <a:rPr lang="en-US" sz="2400" dirty="0"/>
              <a:t> (</a:t>
            </a:r>
            <a:r>
              <a:rPr lang="en-US" sz="2400" dirty="0">
                <a:hlinkClick r:id="rId5"/>
              </a:rPr>
              <a:t>https://quantquote.com/</a:t>
            </a:r>
            <a:r>
              <a:rPr lang="en-US" sz="2400" dirty="0"/>
              <a:t>)</a:t>
            </a:r>
          </a:p>
          <a:p>
            <a:r>
              <a:rPr lang="en-US" sz="2400" dirty="0"/>
              <a:t>Historical Intraday Stock Data</a:t>
            </a:r>
          </a:p>
          <a:p>
            <a:r>
              <a:rPr lang="en-US" sz="2400" dirty="0"/>
              <a:t>One-min resolution for 3 years (2014-2017)</a:t>
            </a:r>
            <a:br>
              <a:rPr lang="en-US" sz="2400" dirty="0"/>
            </a:br>
            <a:r>
              <a:rPr lang="en-US" sz="2400" dirty="0">
                <a:hlinkClick r:id="rId6"/>
              </a:rPr>
              <a:t>https://quantquote.com/historical-stock-data</a:t>
            </a:r>
            <a:r>
              <a:rPr lang="en-US" sz="2400" dirty="0"/>
              <a:t> </a:t>
            </a:r>
          </a:p>
          <a:p>
            <a:r>
              <a:rPr lang="en-US" sz="2400" dirty="0"/>
              <a:t>Data download for 100 US stocks, XLK (tech ETF) and SPY.</a:t>
            </a:r>
          </a:p>
          <a:p>
            <a:r>
              <a:rPr lang="en-US" sz="2400" dirty="0"/>
              <a:t>Sample Minute Data</a:t>
            </a:r>
            <a:br>
              <a:rPr lang="en-US" sz="2400" dirty="0"/>
            </a:br>
            <a:r>
              <a:rPr lang="en-US" sz="2400" dirty="0">
                <a:hlinkClick r:id="rId7"/>
              </a:rPr>
              <a:t>https://quantquote.com/sample/SPY_MINUTE_TRADE.csv</a:t>
            </a:r>
            <a:endParaRPr lang="en-US" sz="2400" dirty="0"/>
          </a:p>
          <a:p>
            <a:r>
              <a:rPr lang="en-US" sz="2400" dirty="0"/>
              <a:t>Total downloaded files:</a:t>
            </a:r>
          </a:p>
          <a:p>
            <a:pPr lvl="1"/>
            <a:r>
              <a:rPr lang="en-US" sz="2400" dirty="0"/>
              <a:t>Stocks: 135000+ files for a period of 3 years</a:t>
            </a:r>
          </a:p>
          <a:p>
            <a:pPr lvl="1"/>
            <a:r>
              <a:rPr lang="en-US" sz="2400" dirty="0"/>
              <a:t>ETF (XLK and SPY): 1960 files for a period of 3 years</a:t>
            </a:r>
          </a:p>
          <a:p>
            <a:pPr lvl="1"/>
            <a:r>
              <a:rPr lang="en-US" sz="2400" dirty="0"/>
              <a:t>Total data size: 3.3G   (2014 to 2017)</a:t>
            </a:r>
          </a:p>
          <a:p>
            <a:pPr lvl="1"/>
            <a:r>
              <a:rPr lang="en-US" sz="2400" dirty="0"/>
              <a:t>Actual data used: ~15M (2014).</a:t>
            </a:r>
          </a:p>
          <a:p>
            <a:endParaRPr lang="en-US" sz="2400" dirty="0"/>
          </a:p>
          <a:p>
            <a:endParaRPr lang="en-US" sz="2400" dirty="0"/>
          </a:p>
        </p:txBody>
      </p:sp>
      <p:sp>
        <p:nvSpPr>
          <p:cNvPr id="4" name="Footer Placeholder 3">
            <a:extLst>
              <a:ext uri="{FF2B5EF4-FFF2-40B4-BE49-F238E27FC236}">
                <a16:creationId xmlns:a16="http://schemas.microsoft.com/office/drawing/2014/main" id="{CE3D4A8E-36D6-4804-A563-2D4F6D6E762E}"/>
              </a:ext>
            </a:extLst>
          </p:cNvPr>
          <p:cNvSpPr>
            <a:spLocks noGrp="1"/>
          </p:cNvSpPr>
          <p:nvPr>
            <p:ph type="ftr" sz="quarter" idx="11"/>
          </p:nvPr>
        </p:nvSpPr>
        <p:spPr/>
        <p:txBody>
          <a:bodyPr/>
          <a:lstStyle/>
          <a:p>
            <a:pPr>
              <a:defRPr/>
            </a:pPr>
            <a:r>
              <a:rPr lang="en-US"/>
              <a:t>@Your Name</a:t>
            </a:r>
          </a:p>
        </p:txBody>
      </p:sp>
      <p:sp>
        <p:nvSpPr>
          <p:cNvPr id="5" name="Slide Number Placeholder 4">
            <a:extLst>
              <a:ext uri="{FF2B5EF4-FFF2-40B4-BE49-F238E27FC236}">
                <a16:creationId xmlns:a16="http://schemas.microsoft.com/office/drawing/2014/main" id="{FAAEAD7E-970E-4D6C-BE3F-456A0A3CC1F1}"/>
              </a:ext>
            </a:extLst>
          </p:cNvPr>
          <p:cNvSpPr>
            <a:spLocks noGrp="1"/>
          </p:cNvSpPr>
          <p:nvPr>
            <p:ph type="sldNum" sz="quarter" idx="12"/>
          </p:nvPr>
        </p:nvSpPr>
        <p:spPr/>
        <p:txBody>
          <a:bodyPr/>
          <a:lstStyle/>
          <a:p>
            <a:pPr>
              <a:defRPr/>
            </a:pPr>
            <a:fld id="{F8C3E294-9E12-4E24-B275-9BA1AC14E86B}" type="slidenum">
              <a:rPr lang="en-US" smtClean="0"/>
              <a:pPr>
                <a:defRPr/>
              </a:pPr>
              <a:t>5</a:t>
            </a:fld>
            <a:endParaRPr lang="en-US" dirty="0"/>
          </a:p>
        </p:txBody>
      </p:sp>
      <p:cxnSp>
        <p:nvCxnSpPr>
          <p:cNvPr id="10" name="Straight Connector 9">
            <a:extLst>
              <a:ext uri="{FF2B5EF4-FFF2-40B4-BE49-F238E27FC236}">
                <a16:creationId xmlns:a16="http://schemas.microsoft.com/office/drawing/2014/main" id="{D9518BA6-F380-4951-92F2-6602A6F7771C}"/>
              </a:ext>
            </a:extLst>
          </p:cNvPr>
          <p:cNvCxnSpPr>
            <a:cxnSpLocks/>
          </p:cNvCxnSpPr>
          <p:nvPr/>
        </p:nvCxnSpPr>
        <p:spPr>
          <a:xfrm>
            <a:off x="762000" y="836613"/>
            <a:ext cx="7467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C560032A-9B68-4CE7-9315-71A276EC542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51844945"/>
      </p:ext>
    </p:extLst>
  </p:cSld>
  <p:clrMapOvr>
    <a:masterClrMapping/>
  </p:clrMapOvr>
  <mc:AlternateContent xmlns:mc="http://schemas.openxmlformats.org/markup-compatibility/2006">
    <mc:Choice xmlns:p14="http://schemas.microsoft.com/office/powerpoint/2010/main" Requires="p14">
      <p:transition spd="slow" p14:dur="2000" advTm="40831"/>
    </mc:Choice>
    <mc:Fallback>
      <p:transition spd="slow" advTm="40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3C9A-6AD4-439E-ABCC-8881ED49DE4B}"/>
              </a:ext>
            </a:extLst>
          </p:cNvPr>
          <p:cNvSpPr>
            <a:spLocks noGrp="1"/>
          </p:cNvSpPr>
          <p:nvPr>
            <p:ph type="title"/>
          </p:nvPr>
        </p:nvSpPr>
        <p:spPr/>
        <p:txBody>
          <a:bodyPr/>
          <a:lstStyle/>
          <a:p>
            <a:r>
              <a:rPr lang="en-US" dirty="0"/>
              <a:t>Data Sample</a:t>
            </a:r>
          </a:p>
        </p:txBody>
      </p:sp>
      <p:sp>
        <p:nvSpPr>
          <p:cNvPr id="3" name="Content Placeholder 2">
            <a:extLst>
              <a:ext uri="{FF2B5EF4-FFF2-40B4-BE49-F238E27FC236}">
                <a16:creationId xmlns:a16="http://schemas.microsoft.com/office/drawing/2014/main" id="{AF5E1E61-99E4-4EAD-AF44-12A8BF838053}"/>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sz="2200" dirty="0"/>
              <a:t>Date/</a:t>
            </a:r>
            <a:r>
              <a:rPr lang="en-US" sz="2200" dirty="0" err="1"/>
              <a:t>TimeBin</a:t>
            </a:r>
            <a:r>
              <a:rPr lang="en-US" sz="2200" dirty="0"/>
              <a:t>: 2014/01/02 09:51AM (New York Time)</a:t>
            </a:r>
          </a:p>
          <a:p>
            <a:r>
              <a:rPr lang="en-US" sz="2200" dirty="0"/>
              <a:t>Open – Stock open price 33.1314$ @09:51:00 AM</a:t>
            </a:r>
          </a:p>
          <a:p>
            <a:r>
              <a:rPr lang="en-US" sz="2200" dirty="0"/>
              <a:t>High – Stock highest price for the minute duration starting 09:51AM</a:t>
            </a:r>
          </a:p>
          <a:p>
            <a:r>
              <a:rPr lang="en-US" sz="2200" dirty="0"/>
              <a:t>Low – Stock lowest price during the same interval</a:t>
            </a:r>
          </a:p>
          <a:p>
            <a:r>
              <a:rPr lang="en-US" sz="2200" dirty="0"/>
              <a:t>Close – Stock close price 33.1323$ at the minute end @09:51:59AM</a:t>
            </a:r>
          </a:p>
          <a:p>
            <a:r>
              <a:rPr lang="en-US" sz="2200" dirty="0"/>
              <a:t>Volume – Stock trading volume in shares for the one-min interval.</a:t>
            </a:r>
          </a:p>
        </p:txBody>
      </p:sp>
      <p:sp>
        <p:nvSpPr>
          <p:cNvPr id="4" name="Footer Placeholder 3">
            <a:extLst>
              <a:ext uri="{FF2B5EF4-FFF2-40B4-BE49-F238E27FC236}">
                <a16:creationId xmlns:a16="http://schemas.microsoft.com/office/drawing/2014/main" id="{D75F2ED3-2E10-450E-8649-5A8BD1693234}"/>
              </a:ext>
            </a:extLst>
          </p:cNvPr>
          <p:cNvSpPr>
            <a:spLocks noGrp="1"/>
          </p:cNvSpPr>
          <p:nvPr>
            <p:ph type="ftr" sz="quarter" idx="11"/>
          </p:nvPr>
        </p:nvSpPr>
        <p:spPr/>
        <p:txBody>
          <a:bodyPr/>
          <a:lstStyle/>
          <a:p>
            <a:pPr>
              <a:defRPr/>
            </a:pPr>
            <a:r>
              <a:rPr lang="en-US" dirty="0"/>
              <a:t>Mohan Patnam</a:t>
            </a:r>
          </a:p>
        </p:txBody>
      </p:sp>
      <p:sp>
        <p:nvSpPr>
          <p:cNvPr id="5" name="Slide Number Placeholder 4">
            <a:extLst>
              <a:ext uri="{FF2B5EF4-FFF2-40B4-BE49-F238E27FC236}">
                <a16:creationId xmlns:a16="http://schemas.microsoft.com/office/drawing/2014/main" id="{2ACA0B57-3B73-4868-A182-84DD4FCB5B11}"/>
              </a:ext>
            </a:extLst>
          </p:cNvPr>
          <p:cNvSpPr>
            <a:spLocks noGrp="1"/>
          </p:cNvSpPr>
          <p:nvPr>
            <p:ph type="sldNum" sz="quarter" idx="12"/>
          </p:nvPr>
        </p:nvSpPr>
        <p:spPr/>
        <p:txBody>
          <a:bodyPr/>
          <a:lstStyle/>
          <a:p>
            <a:pPr>
              <a:defRPr/>
            </a:pPr>
            <a:fld id="{F8C3E294-9E12-4E24-B275-9BA1AC14E86B}" type="slidenum">
              <a:rPr lang="en-US" smtClean="0"/>
              <a:pPr>
                <a:defRPr/>
              </a:pPr>
              <a:t>6</a:t>
            </a:fld>
            <a:endParaRPr lang="en-US" dirty="0"/>
          </a:p>
        </p:txBody>
      </p:sp>
      <p:graphicFrame>
        <p:nvGraphicFramePr>
          <p:cNvPr id="6" name="Table 5">
            <a:extLst>
              <a:ext uri="{FF2B5EF4-FFF2-40B4-BE49-F238E27FC236}">
                <a16:creationId xmlns:a16="http://schemas.microsoft.com/office/drawing/2014/main" id="{43292E8A-F17B-4EA8-818A-A86CC0B3CF38}"/>
              </a:ext>
            </a:extLst>
          </p:cNvPr>
          <p:cNvGraphicFramePr>
            <a:graphicFrameLocks noGrp="1"/>
          </p:cNvGraphicFramePr>
          <p:nvPr>
            <p:extLst>
              <p:ext uri="{D42A27DB-BD31-4B8C-83A1-F6EECF244321}">
                <p14:modId xmlns:p14="http://schemas.microsoft.com/office/powerpoint/2010/main" val="4185258785"/>
              </p:ext>
            </p:extLst>
          </p:nvPr>
        </p:nvGraphicFramePr>
        <p:xfrm>
          <a:off x="533400" y="990600"/>
          <a:ext cx="8077200" cy="2057400"/>
        </p:xfrm>
        <a:graphic>
          <a:graphicData uri="http://schemas.openxmlformats.org/drawingml/2006/table">
            <a:tbl>
              <a:tblPr>
                <a:tableStyleId>{5C22544A-7EE6-4342-B048-85BDC9FD1C3A}</a:tableStyleId>
              </a:tblPr>
              <a:tblGrid>
                <a:gridCol w="1040548">
                  <a:extLst>
                    <a:ext uri="{9D8B030D-6E8A-4147-A177-3AD203B41FA5}">
                      <a16:colId xmlns:a16="http://schemas.microsoft.com/office/drawing/2014/main" val="2066130253"/>
                    </a:ext>
                  </a:extLst>
                </a:gridCol>
                <a:gridCol w="765460">
                  <a:extLst>
                    <a:ext uri="{9D8B030D-6E8A-4147-A177-3AD203B41FA5}">
                      <a16:colId xmlns:a16="http://schemas.microsoft.com/office/drawing/2014/main" val="2863509979"/>
                    </a:ext>
                  </a:extLst>
                </a:gridCol>
                <a:gridCol w="765460">
                  <a:extLst>
                    <a:ext uri="{9D8B030D-6E8A-4147-A177-3AD203B41FA5}">
                      <a16:colId xmlns:a16="http://schemas.microsoft.com/office/drawing/2014/main" val="109775621"/>
                    </a:ext>
                  </a:extLst>
                </a:gridCol>
                <a:gridCol w="765460">
                  <a:extLst>
                    <a:ext uri="{9D8B030D-6E8A-4147-A177-3AD203B41FA5}">
                      <a16:colId xmlns:a16="http://schemas.microsoft.com/office/drawing/2014/main" val="1701096749"/>
                    </a:ext>
                  </a:extLst>
                </a:gridCol>
                <a:gridCol w="765460">
                  <a:extLst>
                    <a:ext uri="{9D8B030D-6E8A-4147-A177-3AD203B41FA5}">
                      <a16:colId xmlns:a16="http://schemas.microsoft.com/office/drawing/2014/main" val="767838602"/>
                    </a:ext>
                  </a:extLst>
                </a:gridCol>
                <a:gridCol w="765460">
                  <a:extLst>
                    <a:ext uri="{9D8B030D-6E8A-4147-A177-3AD203B41FA5}">
                      <a16:colId xmlns:a16="http://schemas.microsoft.com/office/drawing/2014/main" val="1050317441"/>
                    </a:ext>
                  </a:extLst>
                </a:gridCol>
                <a:gridCol w="765460">
                  <a:extLst>
                    <a:ext uri="{9D8B030D-6E8A-4147-A177-3AD203B41FA5}">
                      <a16:colId xmlns:a16="http://schemas.microsoft.com/office/drawing/2014/main" val="1610468235"/>
                    </a:ext>
                  </a:extLst>
                </a:gridCol>
                <a:gridCol w="908985">
                  <a:extLst>
                    <a:ext uri="{9D8B030D-6E8A-4147-A177-3AD203B41FA5}">
                      <a16:colId xmlns:a16="http://schemas.microsoft.com/office/drawing/2014/main" val="3739847939"/>
                    </a:ext>
                  </a:extLst>
                </a:gridCol>
                <a:gridCol w="705658">
                  <a:extLst>
                    <a:ext uri="{9D8B030D-6E8A-4147-A177-3AD203B41FA5}">
                      <a16:colId xmlns:a16="http://schemas.microsoft.com/office/drawing/2014/main" val="2002395860"/>
                    </a:ext>
                  </a:extLst>
                </a:gridCol>
                <a:gridCol w="829249">
                  <a:extLst>
                    <a:ext uri="{9D8B030D-6E8A-4147-A177-3AD203B41FA5}">
                      <a16:colId xmlns:a16="http://schemas.microsoft.com/office/drawing/2014/main" val="4121968835"/>
                    </a:ext>
                  </a:extLst>
                </a:gridCol>
              </a:tblGrid>
              <a:tr h="342900">
                <a:tc>
                  <a:txBody>
                    <a:bodyPr/>
                    <a:lstStyle/>
                    <a:p>
                      <a:pPr algn="l" fontAlgn="b"/>
                      <a:r>
                        <a:rPr lang="en-US" sz="1200" b="1" u="none" strike="noStrike" dirty="0">
                          <a:effectLst/>
                        </a:rPr>
                        <a:t>Date</a:t>
                      </a:r>
                      <a:endParaRPr lang="en-US" sz="1200" b="1" i="0" u="none" strike="noStrike" dirty="0">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tc>
                  <a:txBody>
                    <a:bodyPr/>
                    <a:lstStyle/>
                    <a:p>
                      <a:pPr algn="l" fontAlgn="b"/>
                      <a:r>
                        <a:rPr lang="en-US" sz="1200" b="1" u="none" strike="noStrike" dirty="0" err="1">
                          <a:effectLst/>
                        </a:rPr>
                        <a:t>TimeBin</a:t>
                      </a:r>
                      <a:endParaRPr lang="en-US" sz="1200" b="1" i="0" u="none" strike="noStrike" dirty="0">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tc>
                  <a:txBody>
                    <a:bodyPr/>
                    <a:lstStyle/>
                    <a:p>
                      <a:pPr algn="l" fontAlgn="b"/>
                      <a:r>
                        <a:rPr lang="en-US" sz="1200" b="1" u="none" strike="noStrike" dirty="0">
                          <a:effectLst/>
                        </a:rPr>
                        <a:t>Open </a:t>
                      </a:r>
                      <a:endParaRPr lang="en-US" sz="1200" b="1" i="0" u="none" strike="noStrike" dirty="0">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tc>
                  <a:txBody>
                    <a:bodyPr/>
                    <a:lstStyle/>
                    <a:p>
                      <a:pPr algn="l" fontAlgn="b"/>
                      <a:r>
                        <a:rPr lang="en-US" sz="1200" b="1" u="none" strike="noStrike" dirty="0">
                          <a:effectLst/>
                        </a:rPr>
                        <a:t>High </a:t>
                      </a:r>
                      <a:endParaRPr lang="en-US" sz="1200" b="1" i="0" u="none" strike="noStrike" dirty="0">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tc>
                  <a:txBody>
                    <a:bodyPr/>
                    <a:lstStyle/>
                    <a:p>
                      <a:pPr algn="l" fontAlgn="b"/>
                      <a:r>
                        <a:rPr lang="en-US" sz="1200" b="1" u="none" strike="noStrike" dirty="0">
                          <a:effectLst/>
                        </a:rPr>
                        <a:t>Low</a:t>
                      </a:r>
                      <a:endParaRPr lang="en-US" sz="1200" b="1" i="0" u="none" strike="noStrike" dirty="0">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tc>
                  <a:txBody>
                    <a:bodyPr/>
                    <a:lstStyle/>
                    <a:p>
                      <a:pPr algn="l" fontAlgn="b"/>
                      <a:r>
                        <a:rPr lang="en-US" sz="1200" b="1" u="none" strike="noStrike" dirty="0">
                          <a:effectLst/>
                        </a:rPr>
                        <a:t>Close</a:t>
                      </a:r>
                      <a:endParaRPr lang="en-US" sz="1200" b="1" i="0" u="none" strike="noStrike" dirty="0">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tc>
                  <a:txBody>
                    <a:bodyPr/>
                    <a:lstStyle/>
                    <a:p>
                      <a:pPr algn="l" fontAlgn="b"/>
                      <a:r>
                        <a:rPr lang="en-US" sz="1200" b="1" u="none" strike="noStrike" dirty="0">
                          <a:effectLst/>
                        </a:rPr>
                        <a:t>Volume</a:t>
                      </a:r>
                      <a:endParaRPr lang="en-US" sz="1200" b="1" i="0" u="none" strike="noStrike" dirty="0">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tc>
                  <a:txBody>
                    <a:bodyPr/>
                    <a:lstStyle/>
                    <a:p>
                      <a:pPr algn="l" fontAlgn="b"/>
                      <a:r>
                        <a:rPr lang="en-US" sz="1200" b="1" u="none" strike="noStrike" dirty="0">
                          <a:effectLst/>
                        </a:rPr>
                        <a:t>Split Factor</a:t>
                      </a:r>
                      <a:endParaRPr lang="en-US" sz="1200" b="1" i="0" u="none" strike="noStrike" dirty="0">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tc>
                  <a:txBody>
                    <a:bodyPr/>
                    <a:lstStyle/>
                    <a:p>
                      <a:pPr algn="l" fontAlgn="b"/>
                      <a:r>
                        <a:rPr lang="en-US" sz="1200" b="1" u="none" strike="noStrike">
                          <a:effectLst/>
                        </a:rPr>
                        <a:t>Earnings</a:t>
                      </a:r>
                      <a:endParaRPr lang="en-US" sz="1200" b="1" i="0" u="none" strike="noStrike">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tc>
                  <a:txBody>
                    <a:bodyPr/>
                    <a:lstStyle/>
                    <a:p>
                      <a:pPr algn="l" fontAlgn="b"/>
                      <a:r>
                        <a:rPr lang="en-US" sz="1200" b="1" u="none" strike="noStrike" dirty="0">
                          <a:effectLst/>
                        </a:rPr>
                        <a:t>Dividends</a:t>
                      </a:r>
                      <a:endParaRPr lang="en-US" sz="1200" b="1" i="0" u="none" strike="noStrike" dirty="0">
                        <a:solidFill>
                          <a:srgbClr val="000000"/>
                        </a:solidFill>
                        <a:effectLst/>
                        <a:latin typeface="Calibri" panose="020F0502020204030204" pitchFamily="34" charset="0"/>
                      </a:endParaRPr>
                    </a:p>
                  </a:txBody>
                  <a:tcPr marL="9525" marR="9525" marT="9525" marB="0" anchor="b">
                    <a:solidFill>
                      <a:schemeClr val="accent3">
                        <a:lumMod val="20000"/>
                        <a:lumOff val="80000"/>
                      </a:schemeClr>
                    </a:solidFill>
                  </a:tcPr>
                </a:tc>
                <a:extLst>
                  <a:ext uri="{0D108BD9-81ED-4DB2-BD59-A6C34878D82A}">
                    <a16:rowId xmlns:a16="http://schemas.microsoft.com/office/drawing/2014/main" val="3358710608"/>
                  </a:ext>
                </a:extLst>
              </a:tr>
              <a:tr h="342900">
                <a:tc>
                  <a:txBody>
                    <a:bodyPr/>
                    <a:lstStyle/>
                    <a:p>
                      <a:pPr algn="r" fontAlgn="b"/>
                      <a:r>
                        <a:rPr lang="en-US" sz="1100" b="0" i="0" u="none" strike="noStrike">
                          <a:solidFill>
                            <a:srgbClr val="000000"/>
                          </a:solidFill>
                          <a:effectLst/>
                          <a:latin typeface="Calibri" panose="020F0502020204030204" pitchFamily="34" charset="0"/>
                        </a:rPr>
                        <a:t>20140102</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948</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33.1417</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33.151</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33.1323</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33.1323</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20582</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solidFill>
                      <a:schemeClr val="accent3">
                        <a:lumMod val="20000"/>
                        <a:lumOff val="80000"/>
                      </a:schemeClr>
                    </a:solidFill>
                  </a:tcPr>
                </a:tc>
                <a:extLst>
                  <a:ext uri="{0D108BD9-81ED-4DB2-BD59-A6C34878D82A}">
                    <a16:rowId xmlns:a16="http://schemas.microsoft.com/office/drawing/2014/main" val="1126635063"/>
                  </a:ext>
                </a:extLst>
              </a:tr>
              <a:tr h="342900">
                <a:tc>
                  <a:txBody>
                    <a:bodyPr/>
                    <a:lstStyle/>
                    <a:p>
                      <a:pPr algn="r" fontAlgn="b"/>
                      <a:r>
                        <a:rPr lang="en-US" sz="1100" b="0" i="0" u="none" strike="noStrike">
                          <a:solidFill>
                            <a:srgbClr val="000000"/>
                          </a:solidFill>
                          <a:effectLst/>
                          <a:latin typeface="Calibri" panose="020F0502020204030204" pitchFamily="34" charset="0"/>
                        </a:rPr>
                        <a:t>20140102</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949</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33.1323</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33.151</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33.1323</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33.151</a:t>
                      </a:r>
                    </a:p>
                  </a:txBody>
                  <a:tcPr marL="9525" marR="9525" marT="9525" marB="0" anchor="b">
                    <a:solidFill>
                      <a:schemeClr val="accent3">
                        <a:lumMod val="20000"/>
                        <a:lumOff val="8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6675.17</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solidFill>
                      <a:schemeClr val="accent3">
                        <a:lumMod val="20000"/>
                        <a:lumOff val="80000"/>
                      </a:schemeClr>
                    </a:solidFill>
                  </a:tcPr>
                </a:tc>
                <a:extLst>
                  <a:ext uri="{0D108BD9-81ED-4DB2-BD59-A6C34878D82A}">
                    <a16:rowId xmlns:a16="http://schemas.microsoft.com/office/drawing/2014/main" val="388591423"/>
                  </a:ext>
                </a:extLst>
              </a:tr>
              <a:tr h="342900">
                <a:tc>
                  <a:txBody>
                    <a:bodyPr/>
                    <a:lstStyle/>
                    <a:p>
                      <a:pPr algn="r" fontAlgn="b"/>
                      <a:r>
                        <a:rPr lang="en-US" sz="1100" b="0" i="0" u="none" strike="noStrike" dirty="0">
                          <a:solidFill>
                            <a:srgbClr val="000000"/>
                          </a:solidFill>
                          <a:effectLst/>
                          <a:latin typeface="Calibri" panose="020F0502020204030204" pitchFamily="34" charset="0"/>
                        </a:rPr>
                        <a:t>20140102</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950</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33.1417</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33.1417</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33.123</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33.1323</a:t>
                      </a:r>
                    </a:p>
                  </a:txBody>
                  <a:tcPr marL="9525" marR="9525" marT="9525" marB="0" anchor="b">
                    <a:solidFill>
                      <a:schemeClr val="accent3">
                        <a:lumMod val="20000"/>
                        <a:lumOff val="8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42184</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solidFill>
                      <a:schemeClr val="accent3">
                        <a:lumMod val="20000"/>
                        <a:lumOff val="80000"/>
                      </a:schemeClr>
                    </a:solidFill>
                  </a:tcPr>
                </a:tc>
                <a:extLst>
                  <a:ext uri="{0D108BD9-81ED-4DB2-BD59-A6C34878D82A}">
                    <a16:rowId xmlns:a16="http://schemas.microsoft.com/office/drawing/2014/main" val="3691900795"/>
                  </a:ext>
                </a:extLst>
              </a:tr>
              <a:tr h="342900">
                <a:tc>
                  <a:txBody>
                    <a:bodyPr/>
                    <a:lstStyle/>
                    <a:p>
                      <a:pPr algn="r" fontAlgn="b"/>
                      <a:r>
                        <a:rPr lang="en-US" sz="1400" b="1" i="0" u="none" strike="noStrike" dirty="0">
                          <a:solidFill>
                            <a:srgbClr val="FF0000"/>
                          </a:solidFill>
                          <a:effectLst/>
                          <a:latin typeface="Calibri" panose="020F0502020204030204" pitchFamily="34" charset="0"/>
                        </a:rPr>
                        <a:t>20140102</a:t>
                      </a:r>
                    </a:p>
                  </a:txBody>
                  <a:tcPr marL="9525" marR="9525" marT="9525" marB="0" anchor="b">
                    <a:solidFill>
                      <a:schemeClr val="accent3">
                        <a:lumMod val="20000"/>
                        <a:lumOff val="80000"/>
                      </a:schemeClr>
                    </a:solidFill>
                  </a:tcPr>
                </a:tc>
                <a:tc>
                  <a:txBody>
                    <a:bodyPr/>
                    <a:lstStyle/>
                    <a:p>
                      <a:pPr algn="r" fontAlgn="b"/>
                      <a:r>
                        <a:rPr lang="en-US" sz="1400" b="1" i="0" u="none" strike="noStrike" dirty="0">
                          <a:solidFill>
                            <a:srgbClr val="FF0000"/>
                          </a:solidFill>
                          <a:effectLst/>
                          <a:latin typeface="Calibri" panose="020F0502020204030204" pitchFamily="34" charset="0"/>
                        </a:rPr>
                        <a:t>951</a:t>
                      </a:r>
                    </a:p>
                  </a:txBody>
                  <a:tcPr marL="9525" marR="9525" marT="9525" marB="0" anchor="b">
                    <a:solidFill>
                      <a:schemeClr val="accent3">
                        <a:lumMod val="20000"/>
                        <a:lumOff val="80000"/>
                      </a:schemeClr>
                    </a:solidFill>
                  </a:tcPr>
                </a:tc>
                <a:tc>
                  <a:txBody>
                    <a:bodyPr/>
                    <a:lstStyle/>
                    <a:p>
                      <a:pPr algn="r" fontAlgn="b"/>
                      <a:r>
                        <a:rPr lang="en-US" sz="1400" b="1" i="0" u="none" strike="noStrike" dirty="0">
                          <a:solidFill>
                            <a:srgbClr val="FF0000"/>
                          </a:solidFill>
                          <a:effectLst/>
                          <a:latin typeface="Calibri" panose="020F0502020204030204" pitchFamily="34" charset="0"/>
                        </a:rPr>
                        <a:t>33.1314</a:t>
                      </a:r>
                    </a:p>
                  </a:txBody>
                  <a:tcPr marL="9525" marR="9525" marT="9525" marB="0" anchor="b">
                    <a:solidFill>
                      <a:schemeClr val="accent3">
                        <a:lumMod val="20000"/>
                        <a:lumOff val="80000"/>
                      </a:schemeClr>
                    </a:solidFill>
                  </a:tcPr>
                </a:tc>
                <a:tc>
                  <a:txBody>
                    <a:bodyPr/>
                    <a:lstStyle/>
                    <a:p>
                      <a:pPr algn="r" fontAlgn="b"/>
                      <a:r>
                        <a:rPr lang="en-US" sz="1400" b="1" i="0" u="none" strike="noStrike" dirty="0">
                          <a:solidFill>
                            <a:srgbClr val="FF0000"/>
                          </a:solidFill>
                          <a:effectLst/>
                          <a:latin typeface="Calibri" panose="020F0502020204030204" pitchFamily="34" charset="0"/>
                        </a:rPr>
                        <a:t>33.1323</a:t>
                      </a:r>
                    </a:p>
                  </a:txBody>
                  <a:tcPr marL="9525" marR="9525" marT="9525" marB="0" anchor="b">
                    <a:solidFill>
                      <a:schemeClr val="accent3">
                        <a:lumMod val="20000"/>
                        <a:lumOff val="80000"/>
                      </a:schemeClr>
                    </a:solidFill>
                  </a:tcPr>
                </a:tc>
                <a:tc>
                  <a:txBody>
                    <a:bodyPr/>
                    <a:lstStyle/>
                    <a:p>
                      <a:pPr algn="r" fontAlgn="b"/>
                      <a:r>
                        <a:rPr lang="en-US" sz="1400" b="1" i="0" u="none" strike="noStrike" dirty="0">
                          <a:solidFill>
                            <a:srgbClr val="FF0000"/>
                          </a:solidFill>
                          <a:effectLst/>
                          <a:latin typeface="Calibri" panose="020F0502020204030204" pitchFamily="34" charset="0"/>
                        </a:rPr>
                        <a:t>33.1146</a:t>
                      </a:r>
                    </a:p>
                  </a:txBody>
                  <a:tcPr marL="9525" marR="9525" marT="9525" marB="0" anchor="b">
                    <a:solidFill>
                      <a:schemeClr val="accent3">
                        <a:lumMod val="20000"/>
                        <a:lumOff val="80000"/>
                      </a:schemeClr>
                    </a:solidFill>
                  </a:tcPr>
                </a:tc>
                <a:tc>
                  <a:txBody>
                    <a:bodyPr/>
                    <a:lstStyle/>
                    <a:p>
                      <a:pPr algn="r" fontAlgn="b"/>
                      <a:r>
                        <a:rPr lang="en-US" sz="1400" b="1" i="0" u="none" strike="noStrike" dirty="0">
                          <a:solidFill>
                            <a:srgbClr val="FF0000"/>
                          </a:solidFill>
                          <a:effectLst/>
                          <a:latin typeface="Calibri" panose="020F0502020204030204" pitchFamily="34" charset="0"/>
                        </a:rPr>
                        <a:t>33.1323</a:t>
                      </a:r>
                    </a:p>
                  </a:txBody>
                  <a:tcPr marL="9525" marR="9525" marT="9525" marB="0" anchor="b">
                    <a:solidFill>
                      <a:schemeClr val="accent3">
                        <a:lumMod val="20000"/>
                        <a:lumOff val="80000"/>
                      </a:schemeClr>
                    </a:solidFill>
                  </a:tcPr>
                </a:tc>
                <a:tc>
                  <a:txBody>
                    <a:bodyPr/>
                    <a:lstStyle/>
                    <a:p>
                      <a:pPr algn="r" fontAlgn="b"/>
                      <a:r>
                        <a:rPr lang="en-US" sz="1400" b="1" i="0" u="none" strike="noStrike" dirty="0">
                          <a:solidFill>
                            <a:srgbClr val="FF0000"/>
                          </a:solidFill>
                          <a:effectLst/>
                          <a:latin typeface="Calibri" panose="020F0502020204030204" pitchFamily="34" charset="0"/>
                        </a:rPr>
                        <a:t>11203.4</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solidFill>
                      <a:schemeClr val="accent3">
                        <a:lumMod val="20000"/>
                        <a:lumOff val="80000"/>
                      </a:schemeClr>
                    </a:solidFill>
                  </a:tcPr>
                </a:tc>
                <a:extLst>
                  <a:ext uri="{0D108BD9-81ED-4DB2-BD59-A6C34878D82A}">
                    <a16:rowId xmlns:a16="http://schemas.microsoft.com/office/drawing/2014/main" val="915285901"/>
                  </a:ext>
                </a:extLst>
              </a:tr>
              <a:tr h="342900">
                <a:tc>
                  <a:txBody>
                    <a:bodyPr/>
                    <a:lstStyle/>
                    <a:p>
                      <a:pPr algn="r" fontAlgn="b"/>
                      <a:r>
                        <a:rPr lang="en-US" sz="1100" b="0" i="0" u="none" strike="noStrike">
                          <a:solidFill>
                            <a:srgbClr val="000000"/>
                          </a:solidFill>
                          <a:effectLst/>
                          <a:latin typeface="Calibri" panose="020F0502020204030204" pitchFamily="34" charset="0"/>
                        </a:rPr>
                        <a:t>20140102</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952</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33.1323</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33.1417</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33.123</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33.1417</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19210</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solidFill>
                      <a:schemeClr val="accent3">
                        <a:lumMod val="20000"/>
                        <a:lumOff val="80000"/>
                      </a:schemeClr>
                    </a:solidFill>
                  </a:tcPr>
                </a:tc>
                <a:tc>
                  <a:txBody>
                    <a:bodyPr/>
                    <a:lstStyle/>
                    <a:p>
                      <a:pPr algn="r" fontAlgn="b"/>
                      <a:r>
                        <a:rPr lang="en-US" sz="1100" b="0" i="0" u="none" strike="noStrike">
                          <a:solidFill>
                            <a:srgbClr val="000000"/>
                          </a:solidFill>
                          <a:effectLst/>
                          <a:latin typeface="Calibri" panose="020F0502020204030204" pitchFamily="34" charset="0"/>
                        </a:rPr>
                        <a:t>0</a:t>
                      </a:r>
                    </a:p>
                  </a:txBody>
                  <a:tcPr marL="9525" marR="9525" marT="9525" marB="0" anchor="b">
                    <a:solidFill>
                      <a:schemeClr val="accent3">
                        <a:lumMod val="20000"/>
                        <a:lumOff val="80000"/>
                      </a:schemeClr>
                    </a:solidFill>
                  </a:tcPr>
                </a:tc>
                <a:tc>
                  <a:txBody>
                    <a:bodyPr/>
                    <a:lstStyle/>
                    <a:p>
                      <a:pPr algn="r" fontAlgn="b"/>
                      <a:r>
                        <a:rPr lang="en-US" sz="1100" b="0" i="0" u="none" strike="noStrike" dirty="0">
                          <a:solidFill>
                            <a:srgbClr val="000000"/>
                          </a:solidFill>
                          <a:effectLst/>
                          <a:latin typeface="Calibri" panose="020F0502020204030204" pitchFamily="34" charset="0"/>
                        </a:rPr>
                        <a:t>0</a:t>
                      </a:r>
                    </a:p>
                  </a:txBody>
                  <a:tcPr marL="9525" marR="9525" marT="9525" marB="0" anchor="b">
                    <a:solidFill>
                      <a:schemeClr val="accent3">
                        <a:lumMod val="20000"/>
                        <a:lumOff val="80000"/>
                      </a:schemeClr>
                    </a:solidFill>
                  </a:tcPr>
                </a:tc>
                <a:extLst>
                  <a:ext uri="{0D108BD9-81ED-4DB2-BD59-A6C34878D82A}">
                    <a16:rowId xmlns:a16="http://schemas.microsoft.com/office/drawing/2014/main" val="1461458572"/>
                  </a:ext>
                </a:extLst>
              </a:tr>
            </a:tbl>
          </a:graphicData>
        </a:graphic>
      </p:graphicFrame>
      <p:cxnSp>
        <p:nvCxnSpPr>
          <p:cNvPr id="7" name="Straight Connector 6">
            <a:extLst>
              <a:ext uri="{FF2B5EF4-FFF2-40B4-BE49-F238E27FC236}">
                <a16:creationId xmlns:a16="http://schemas.microsoft.com/office/drawing/2014/main" id="{F72663A6-2B08-486E-A1C7-D86F6AD4330A}"/>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CEB2501-94A1-4840-B0BD-7BB9E580AA29}"/>
              </a:ext>
            </a:extLst>
          </p:cNvPr>
          <p:cNvSpPr/>
          <p:nvPr/>
        </p:nvSpPr>
        <p:spPr>
          <a:xfrm>
            <a:off x="1981200" y="5732997"/>
            <a:ext cx="5829300" cy="369332"/>
          </a:xfrm>
          <a:prstGeom prst="rect">
            <a:avLst/>
          </a:prstGeom>
        </p:spPr>
        <p:txBody>
          <a:bodyPr wrap="square">
            <a:spAutoFit/>
          </a:bodyPr>
          <a:lstStyle/>
          <a:p>
            <a:r>
              <a:rPr lang="en-US" b="1" dirty="0"/>
              <a:t>Note</a:t>
            </a:r>
            <a:r>
              <a:rPr lang="en-US" dirty="0"/>
              <a:t>: Stock Close price is used in all experimentation</a:t>
            </a:r>
          </a:p>
        </p:txBody>
      </p:sp>
      <p:pic>
        <p:nvPicPr>
          <p:cNvPr id="10" name="Audio 9">
            <a:hlinkClick r:id="" action="ppaction://media"/>
            <a:extLst>
              <a:ext uri="{FF2B5EF4-FFF2-40B4-BE49-F238E27FC236}">
                <a16:creationId xmlns:a16="http://schemas.microsoft.com/office/drawing/2014/main" id="{DD2EB6B3-1B38-4818-8648-0F5292ED71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31356133"/>
      </p:ext>
    </p:extLst>
  </p:cSld>
  <p:clrMapOvr>
    <a:masterClrMapping/>
  </p:clrMapOvr>
  <mc:AlternateContent xmlns:mc="http://schemas.openxmlformats.org/markup-compatibility/2006">
    <mc:Choice xmlns:p14="http://schemas.microsoft.com/office/powerpoint/2010/main" Requires="p14">
      <p:transition spd="slow" p14:dur="2000" advTm="37897"/>
    </mc:Choice>
    <mc:Fallback>
      <p:transition spd="slow" advTm="37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DAEC4-FE4F-47E9-93E1-7E37D0AE0B71}"/>
              </a:ext>
            </a:extLst>
          </p:cNvPr>
          <p:cNvSpPr>
            <a:spLocks noGrp="1"/>
          </p:cNvSpPr>
          <p:nvPr>
            <p:ph type="title"/>
          </p:nvPr>
        </p:nvSpPr>
        <p:spPr/>
        <p:txBody>
          <a:bodyPr/>
          <a:lstStyle/>
          <a:p>
            <a:r>
              <a:rPr lang="en-US" dirty="0"/>
              <a:t>Data Preprocess</a:t>
            </a:r>
          </a:p>
        </p:txBody>
      </p:sp>
      <p:sp>
        <p:nvSpPr>
          <p:cNvPr id="3" name="Content Placeholder 2">
            <a:extLst>
              <a:ext uri="{FF2B5EF4-FFF2-40B4-BE49-F238E27FC236}">
                <a16:creationId xmlns:a16="http://schemas.microsoft.com/office/drawing/2014/main" id="{8ED1D1C5-96DF-4712-9689-466FD4D2AE25}"/>
              </a:ext>
            </a:extLst>
          </p:cNvPr>
          <p:cNvSpPr>
            <a:spLocks noGrp="1"/>
          </p:cNvSpPr>
          <p:nvPr>
            <p:ph idx="1"/>
          </p:nvPr>
        </p:nvSpPr>
        <p:spPr>
          <a:xfrm>
            <a:off x="457200" y="914400"/>
            <a:ext cx="8229600" cy="5562600"/>
          </a:xfrm>
        </p:spPr>
        <p:txBody>
          <a:bodyPr/>
          <a:lstStyle/>
          <a:p>
            <a:r>
              <a:rPr lang="en-US" sz="2400" b="1" dirty="0"/>
              <a:t>Data Wrangling</a:t>
            </a:r>
          </a:p>
          <a:p>
            <a:pPr lvl="1"/>
            <a:r>
              <a:rPr lang="en-US" sz="2400" dirty="0"/>
              <a:t>Transformations include extractions, joining, augmentation,  cleansing and normalization.</a:t>
            </a:r>
          </a:p>
          <a:p>
            <a:r>
              <a:rPr lang="en-US" sz="2400" b="1" dirty="0"/>
              <a:t>Data Extract </a:t>
            </a:r>
          </a:p>
          <a:p>
            <a:pPr lvl="1"/>
            <a:r>
              <a:rPr lang="en-US" sz="2400" dirty="0"/>
              <a:t>Use samples during trading hours only (09:30 to 16:00 EST)</a:t>
            </a:r>
          </a:p>
          <a:p>
            <a:r>
              <a:rPr lang="en-US" sz="2400" b="1" dirty="0"/>
              <a:t>Data Join</a:t>
            </a:r>
          </a:p>
          <a:p>
            <a:pPr lvl="1"/>
            <a:r>
              <a:rPr lang="en-US" sz="2400" dirty="0"/>
              <a:t>Join XLK and SPY stock data onto the main stock under analysis (MSFT). Address missing samples during join.</a:t>
            </a:r>
          </a:p>
          <a:p>
            <a:r>
              <a:rPr lang="en-US" sz="2400" b="1" dirty="0"/>
              <a:t>Data Augmentation</a:t>
            </a:r>
          </a:p>
          <a:p>
            <a:pPr lvl="1"/>
            <a:r>
              <a:rPr lang="en-US" sz="2400" dirty="0"/>
              <a:t>One-min Return%</a:t>
            </a:r>
          </a:p>
          <a:p>
            <a:pPr lvl="1"/>
            <a:r>
              <a:rPr lang="en-US" sz="2400" dirty="0"/>
              <a:t>Cumulative Return%</a:t>
            </a:r>
          </a:p>
          <a:p>
            <a:pPr lvl="1"/>
            <a:r>
              <a:rPr lang="en-US" sz="2400" dirty="0"/>
              <a:t>RSI (Relative Strength Index) using gain/loss values.</a:t>
            </a:r>
          </a:p>
          <a:p>
            <a:r>
              <a:rPr lang="en-US" sz="2400" b="1" dirty="0"/>
              <a:t>Normalization - </a:t>
            </a:r>
            <a:r>
              <a:rPr lang="en-US" sz="2400" dirty="0"/>
              <a:t>using mean/sd.</a:t>
            </a:r>
          </a:p>
        </p:txBody>
      </p:sp>
      <p:sp>
        <p:nvSpPr>
          <p:cNvPr id="5" name="Slide Number Placeholder 4">
            <a:extLst>
              <a:ext uri="{FF2B5EF4-FFF2-40B4-BE49-F238E27FC236}">
                <a16:creationId xmlns:a16="http://schemas.microsoft.com/office/drawing/2014/main" id="{721915F1-7551-48D0-B5C1-DB3777C679DA}"/>
              </a:ext>
            </a:extLst>
          </p:cNvPr>
          <p:cNvSpPr>
            <a:spLocks noGrp="1"/>
          </p:cNvSpPr>
          <p:nvPr>
            <p:ph type="sldNum" sz="quarter" idx="12"/>
          </p:nvPr>
        </p:nvSpPr>
        <p:spPr/>
        <p:txBody>
          <a:bodyPr/>
          <a:lstStyle/>
          <a:p>
            <a:pPr>
              <a:defRPr/>
            </a:pPr>
            <a:fld id="{F8C3E294-9E12-4E24-B275-9BA1AC14E86B}" type="slidenum">
              <a:rPr lang="en-US" smtClean="0"/>
              <a:pPr>
                <a:defRPr/>
              </a:pPr>
              <a:t>7</a:t>
            </a:fld>
            <a:endParaRPr lang="en-US" dirty="0"/>
          </a:p>
        </p:txBody>
      </p:sp>
      <p:cxnSp>
        <p:nvCxnSpPr>
          <p:cNvPr id="6" name="Straight Connector 5">
            <a:extLst>
              <a:ext uri="{FF2B5EF4-FFF2-40B4-BE49-F238E27FC236}">
                <a16:creationId xmlns:a16="http://schemas.microsoft.com/office/drawing/2014/main" id="{3C3022A1-525E-428F-A11B-9ECB51EA2E4E}"/>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7769ED33-0C25-4F77-883A-B3FD0C180D5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776113418"/>
      </p:ext>
    </p:extLst>
  </p:cSld>
  <p:clrMapOvr>
    <a:masterClrMapping/>
  </p:clrMapOvr>
  <mc:AlternateContent xmlns:mc="http://schemas.openxmlformats.org/markup-compatibility/2006">
    <mc:Choice xmlns:p14="http://schemas.microsoft.com/office/powerpoint/2010/main" Requires="p14">
      <p:transition spd="slow" p14:dur="2000" advTm="63051"/>
    </mc:Choice>
    <mc:Fallback>
      <p:transition spd="slow" advTm="63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9B98-2DE1-40EF-9565-C94961446797}"/>
              </a:ext>
            </a:extLst>
          </p:cNvPr>
          <p:cNvSpPr>
            <a:spLocks noGrp="1"/>
          </p:cNvSpPr>
          <p:nvPr>
            <p:ph type="title"/>
          </p:nvPr>
        </p:nvSpPr>
        <p:spPr/>
        <p:txBody>
          <a:bodyPr/>
          <a:lstStyle/>
          <a:p>
            <a:r>
              <a:rPr lang="en-US" dirty="0"/>
              <a:t>Data Augmentation</a:t>
            </a:r>
          </a:p>
        </p:txBody>
      </p:sp>
      <p:graphicFrame>
        <p:nvGraphicFramePr>
          <p:cNvPr id="7" name="Content Placeholder 6">
            <a:extLst>
              <a:ext uri="{FF2B5EF4-FFF2-40B4-BE49-F238E27FC236}">
                <a16:creationId xmlns:a16="http://schemas.microsoft.com/office/drawing/2014/main" id="{A315FC8E-4238-4274-BCDB-F94E834EDFDA}"/>
              </a:ext>
            </a:extLst>
          </p:cNvPr>
          <p:cNvGraphicFramePr>
            <a:graphicFrameLocks noGrp="1"/>
          </p:cNvGraphicFramePr>
          <p:nvPr>
            <p:ph idx="1"/>
            <p:extLst>
              <p:ext uri="{D42A27DB-BD31-4B8C-83A1-F6EECF244321}">
                <p14:modId xmlns:p14="http://schemas.microsoft.com/office/powerpoint/2010/main" val="74692539"/>
              </p:ext>
            </p:extLst>
          </p:nvPr>
        </p:nvGraphicFramePr>
        <p:xfrm>
          <a:off x="457200" y="1066800"/>
          <a:ext cx="8077199" cy="1371600"/>
        </p:xfrm>
        <a:graphic>
          <a:graphicData uri="http://schemas.openxmlformats.org/drawingml/2006/table">
            <a:tbl>
              <a:tblPr>
                <a:tableStyleId>{5C22544A-7EE6-4342-B048-85BDC9FD1C3A}</a:tableStyleId>
              </a:tblPr>
              <a:tblGrid>
                <a:gridCol w="1176462">
                  <a:extLst>
                    <a:ext uri="{9D8B030D-6E8A-4147-A177-3AD203B41FA5}">
                      <a16:colId xmlns:a16="http://schemas.microsoft.com/office/drawing/2014/main" val="3636384348"/>
                    </a:ext>
                  </a:extLst>
                </a:gridCol>
                <a:gridCol w="842838">
                  <a:extLst>
                    <a:ext uri="{9D8B030D-6E8A-4147-A177-3AD203B41FA5}">
                      <a16:colId xmlns:a16="http://schemas.microsoft.com/office/drawing/2014/main" val="166334534"/>
                    </a:ext>
                  </a:extLst>
                </a:gridCol>
                <a:gridCol w="842838">
                  <a:extLst>
                    <a:ext uri="{9D8B030D-6E8A-4147-A177-3AD203B41FA5}">
                      <a16:colId xmlns:a16="http://schemas.microsoft.com/office/drawing/2014/main" val="3292834444"/>
                    </a:ext>
                  </a:extLst>
                </a:gridCol>
                <a:gridCol w="1176462">
                  <a:extLst>
                    <a:ext uri="{9D8B030D-6E8A-4147-A177-3AD203B41FA5}">
                      <a16:colId xmlns:a16="http://schemas.microsoft.com/office/drawing/2014/main" val="3258792296"/>
                    </a:ext>
                  </a:extLst>
                </a:gridCol>
                <a:gridCol w="842838">
                  <a:extLst>
                    <a:ext uri="{9D8B030D-6E8A-4147-A177-3AD203B41FA5}">
                      <a16:colId xmlns:a16="http://schemas.microsoft.com/office/drawing/2014/main" val="1745655700"/>
                    </a:ext>
                  </a:extLst>
                </a:gridCol>
                <a:gridCol w="842838">
                  <a:extLst>
                    <a:ext uri="{9D8B030D-6E8A-4147-A177-3AD203B41FA5}">
                      <a16:colId xmlns:a16="http://schemas.microsoft.com/office/drawing/2014/main" val="4119461129"/>
                    </a:ext>
                  </a:extLst>
                </a:gridCol>
                <a:gridCol w="842838">
                  <a:extLst>
                    <a:ext uri="{9D8B030D-6E8A-4147-A177-3AD203B41FA5}">
                      <a16:colId xmlns:a16="http://schemas.microsoft.com/office/drawing/2014/main" val="2116706661"/>
                    </a:ext>
                  </a:extLst>
                </a:gridCol>
                <a:gridCol w="1510085">
                  <a:extLst>
                    <a:ext uri="{9D8B030D-6E8A-4147-A177-3AD203B41FA5}">
                      <a16:colId xmlns:a16="http://schemas.microsoft.com/office/drawing/2014/main" val="218591553"/>
                    </a:ext>
                  </a:extLst>
                </a:gridCol>
              </a:tblGrid>
              <a:tr h="274320">
                <a:tc>
                  <a:txBody>
                    <a:bodyPr/>
                    <a:lstStyle/>
                    <a:p>
                      <a:pPr algn="l" fontAlgn="b"/>
                      <a:r>
                        <a:rPr lang="en-US" sz="1400" b="1" u="none" strike="noStrike" dirty="0" err="1">
                          <a:effectLst/>
                        </a:rPr>
                        <a:t>DateTime</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l" fontAlgn="b"/>
                      <a:r>
                        <a:rPr lang="en-US" sz="1400" b="1" u="none" strike="noStrike">
                          <a:effectLst/>
                        </a:rPr>
                        <a:t>Close</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l" fontAlgn="b"/>
                      <a:r>
                        <a:rPr lang="en-US" sz="1400" b="1" u="none" strike="noStrike" dirty="0">
                          <a:effectLst/>
                        </a:rPr>
                        <a:t>Volume</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l" fontAlgn="b"/>
                      <a:r>
                        <a:rPr lang="en-US" sz="1400" b="1" u="none" strike="noStrike" dirty="0">
                          <a:effectLst/>
                        </a:rPr>
                        <a:t>Return</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l" fontAlgn="b"/>
                      <a:r>
                        <a:rPr lang="en-US" sz="1400" b="1" u="none" strike="noStrike" dirty="0">
                          <a:effectLst/>
                        </a:rPr>
                        <a:t>Gain</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l" fontAlgn="b"/>
                      <a:r>
                        <a:rPr lang="en-US" sz="1400" b="1" u="none" strike="noStrike" dirty="0">
                          <a:effectLst/>
                        </a:rPr>
                        <a:t>Loss</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l" fontAlgn="b"/>
                      <a:r>
                        <a:rPr lang="en-US" sz="1400" b="1" u="none" strike="noStrike" dirty="0">
                          <a:effectLst/>
                        </a:rPr>
                        <a:t>RSI</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l" fontAlgn="b"/>
                      <a:r>
                        <a:rPr lang="en-US" sz="1400" b="1" u="none" strike="noStrike" dirty="0" err="1">
                          <a:effectLst/>
                        </a:rPr>
                        <a:t>CumReturn</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4037847419"/>
                  </a:ext>
                </a:extLst>
              </a:tr>
              <a:tr h="274320">
                <a:tc>
                  <a:txBody>
                    <a:bodyPr/>
                    <a:lstStyle/>
                    <a:p>
                      <a:pPr algn="r" fontAlgn="b"/>
                      <a:r>
                        <a:rPr lang="en-US" sz="1100" u="none" strike="noStrike" dirty="0">
                          <a:effectLst/>
                        </a:rPr>
                        <a:t>1/2/2014 9:30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a:effectLst/>
                        </a:rPr>
                        <a:t>33.6842</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dirty="0">
                          <a:effectLst/>
                        </a:rPr>
                        <a:t>1319510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dirty="0">
                          <a:effectLst/>
                        </a:rPr>
                        <a:t>-0.026711621</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0.009</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48.47418</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2745695527"/>
                  </a:ext>
                </a:extLst>
              </a:tr>
              <a:tr h="274320">
                <a:tc>
                  <a:txBody>
                    <a:bodyPr/>
                    <a:lstStyle/>
                    <a:p>
                      <a:pPr algn="r" fontAlgn="b"/>
                      <a:r>
                        <a:rPr lang="en-US" sz="1100" u="none" strike="noStrike">
                          <a:effectLst/>
                        </a:rPr>
                        <a:t>1/2/2014 9:31</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dirty="0">
                          <a:effectLst/>
                        </a:rPr>
                        <a:t>33.7157</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a:effectLst/>
                        </a:rPr>
                        <a:t>206817</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a:effectLst/>
                        </a:rPr>
                        <a:t>0.066779053</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0.0315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48.47418</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0.093515654</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562241407"/>
                  </a:ext>
                </a:extLst>
              </a:tr>
              <a:tr h="274320">
                <a:tc>
                  <a:txBody>
                    <a:bodyPr/>
                    <a:lstStyle/>
                    <a:p>
                      <a:pPr algn="r" fontAlgn="b"/>
                      <a:r>
                        <a:rPr lang="en-US" sz="1100" u="none" strike="noStrike">
                          <a:effectLst/>
                        </a:rPr>
                        <a:t>1/2/2014 9:32</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a:effectLst/>
                        </a:rPr>
                        <a:t>33.612</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a:effectLst/>
                        </a:rPr>
                        <a:t>227216</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a:effectLst/>
                        </a:rPr>
                        <a:t>-0.294264221</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a:effectLst/>
                        </a:rPr>
                        <a:t>0.1037</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48.47418</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-0.214343817</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1121790696"/>
                  </a:ext>
                </a:extLst>
              </a:tr>
              <a:tr h="274320">
                <a:tc>
                  <a:txBody>
                    <a:bodyPr/>
                    <a:lstStyle/>
                    <a:p>
                      <a:pPr algn="r" fontAlgn="b"/>
                      <a:r>
                        <a:rPr lang="en-US" sz="1100" u="none" strike="noStrike" dirty="0">
                          <a:effectLst/>
                        </a:rPr>
                        <a:t>1/2/2014 9:33</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dirty="0">
                          <a:effectLst/>
                        </a:rPr>
                        <a:t>33.612</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a:effectLst/>
                        </a:rPr>
                        <a:t>170074</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2">
                        <a:lumMod val="20000"/>
                        <a:lumOff val="80000"/>
                      </a:schemeClr>
                    </a:solidFill>
                  </a:tcPr>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48.47418</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tc>
                  <a:txBody>
                    <a:bodyPr/>
                    <a:lstStyle/>
                    <a:p>
                      <a:pPr algn="r" fontAlgn="b"/>
                      <a:r>
                        <a:rPr lang="en-US" sz="1100" u="none" strike="noStrike" dirty="0">
                          <a:effectLst/>
                        </a:rPr>
                        <a:t>-0.214343817</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4">
                        <a:lumMod val="40000"/>
                        <a:lumOff val="60000"/>
                      </a:schemeClr>
                    </a:solidFill>
                  </a:tcPr>
                </a:tc>
                <a:extLst>
                  <a:ext uri="{0D108BD9-81ED-4DB2-BD59-A6C34878D82A}">
                    <a16:rowId xmlns:a16="http://schemas.microsoft.com/office/drawing/2014/main" val="3981346207"/>
                  </a:ext>
                </a:extLst>
              </a:tr>
            </a:tbl>
          </a:graphicData>
        </a:graphic>
      </p:graphicFrame>
      <p:sp>
        <p:nvSpPr>
          <p:cNvPr id="4" name="Footer Placeholder 3">
            <a:extLst>
              <a:ext uri="{FF2B5EF4-FFF2-40B4-BE49-F238E27FC236}">
                <a16:creationId xmlns:a16="http://schemas.microsoft.com/office/drawing/2014/main" id="{DF31E2B5-B78B-491E-8131-F592B0588631}"/>
              </a:ext>
            </a:extLst>
          </p:cNvPr>
          <p:cNvSpPr>
            <a:spLocks noGrp="1"/>
          </p:cNvSpPr>
          <p:nvPr>
            <p:ph type="ftr" sz="quarter" idx="11"/>
          </p:nvPr>
        </p:nvSpPr>
        <p:spPr/>
        <p:txBody>
          <a:bodyPr/>
          <a:lstStyle/>
          <a:p>
            <a:pPr>
              <a:defRPr/>
            </a:pPr>
            <a:r>
              <a:rPr lang="en-US" dirty="0"/>
              <a:t>Mohan Patnam</a:t>
            </a:r>
          </a:p>
        </p:txBody>
      </p:sp>
      <p:sp>
        <p:nvSpPr>
          <p:cNvPr id="5" name="Slide Number Placeholder 4">
            <a:extLst>
              <a:ext uri="{FF2B5EF4-FFF2-40B4-BE49-F238E27FC236}">
                <a16:creationId xmlns:a16="http://schemas.microsoft.com/office/drawing/2014/main" id="{C414F6D2-B6D1-4EC3-BEE5-157C43AB72CD}"/>
              </a:ext>
            </a:extLst>
          </p:cNvPr>
          <p:cNvSpPr>
            <a:spLocks noGrp="1"/>
          </p:cNvSpPr>
          <p:nvPr>
            <p:ph type="sldNum" sz="quarter" idx="12"/>
          </p:nvPr>
        </p:nvSpPr>
        <p:spPr/>
        <p:txBody>
          <a:bodyPr/>
          <a:lstStyle/>
          <a:p>
            <a:pPr>
              <a:defRPr/>
            </a:pPr>
            <a:fld id="{F8C3E294-9E12-4E24-B275-9BA1AC14E86B}" type="slidenum">
              <a:rPr lang="en-US" smtClean="0"/>
              <a:pPr>
                <a:defRPr/>
              </a:pPr>
              <a:t>8</a:t>
            </a:fld>
            <a:endParaRPr lang="en-US" dirty="0"/>
          </a:p>
        </p:txBody>
      </p:sp>
      <p:graphicFrame>
        <p:nvGraphicFramePr>
          <p:cNvPr id="8" name="Table 7">
            <a:extLst>
              <a:ext uri="{FF2B5EF4-FFF2-40B4-BE49-F238E27FC236}">
                <a16:creationId xmlns:a16="http://schemas.microsoft.com/office/drawing/2014/main" id="{E9FB79F3-5CE7-41C0-889D-423AEE513C12}"/>
              </a:ext>
            </a:extLst>
          </p:cNvPr>
          <p:cNvGraphicFramePr>
            <a:graphicFrameLocks noGrp="1"/>
          </p:cNvGraphicFramePr>
          <p:nvPr>
            <p:extLst>
              <p:ext uri="{D42A27DB-BD31-4B8C-83A1-F6EECF244321}">
                <p14:modId xmlns:p14="http://schemas.microsoft.com/office/powerpoint/2010/main" val="1907676063"/>
              </p:ext>
            </p:extLst>
          </p:nvPr>
        </p:nvGraphicFramePr>
        <p:xfrm>
          <a:off x="462445" y="2917971"/>
          <a:ext cx="8039097" cy="1501630"/>
        </p:xfrm>
        <a:graphic>
          <a:graphicData uri="http://schemas.openxmlformats.org/drawingml/2006/table">
            <a:tbl>
              <a:tblPr>
                <a:tableStyleId>{5C22544A-7EE6-4342-B048-85BDC9FD1C3A}</a:tableStyleId>
              </a:tblPr>
              <a:tblGrid>
                <a:gridCol w="790114">
                  <a:extLst>
                    <a:ext uri="{9D8B030D-6E8A-4147-A177-3AD203B41FA5}">
                      <a16:colId xmlns:a16="http://schemas.microsoft.com/office/drawing/2014/main" val="821844526"/>
                    </a:ext>
                  </a:extLst>
                </a:gridCol>
                <a:gridCol w="790114">
                  <a:extLst>
                    <a:ext uri="{9D8B030D-6E8A-4147-A177-3AD203B41FA5}">
                      <a16:colId xmlns:a16="http://schemas.microsoft.com/office/drawing/2014/main" val="3638277006"/>
                    </a:ext>
                  </a:extLst>
                </a:gridCol>
                <a:gridCol w="1120374">
                  <a:extLst>
                    <a:ext uri="{9D8B030D-6E8A-4147-A177-3AD203B41FA5}">
                      <a16:colId xmlns:a16="http://schemas.microsoft.com/office/drawing/2014/main" val="452025333"/>
                    </a:ext>
                  </a:extLst>
                </a:gridCol>
                <a:gridCol w="1254150">
                  <a:extLst>
                    <a:ext uri="{9D8B030D-6E8A-4147-A177-3AD203B41FA5}">
                      <a16:colId xmlns:a16="http://schemas.microsoft.com/office/drawing/2014/main" val="2744346774"/>
                    </a:ext>
                  </a:extLst>
                </a:gridCol>
                <a:gridCol w="836099">
                  <a:extLst>
                    <a:ext uri="{9D8B030D-6E8A-4147-A177-3AD203B41FA5}">
                      <a16:colId xmlns:a16="http://schemas.microsoft.com/office/drawing/2014/main" val="2763984897"/>
                    </a:ext>
                  </a:extLst>
                </a:gridCol>
                <a:gridCol w="836099">
                  <a:extLst>
                    <a:ext uri="{9D8B030D-6E8A-4147-A177-3AD203B41FA5}">
                      <a16:colId xmlns:a16="http://schemas.microsoft.com/office/drawing/2014/main" val="1221791856"/>
                    </a:ext>
                  </a:extLst>
                </a:gridCol>
                <a:gridCol w="1120374">
                  <a:extLst>
                    <a:ext uri="{9D8B030D-6E8A-4147-A177-3AD203B41FA5}">
                      <a16:colId xmlns:a16="http://schemas.microsoft.com/office/drawing/2014/main" val="1600247970"/>
                    </a:ext>
                  </a:extLst>
                </a:gridCol>
                <a:gridCol w="1291773">
                  <a:extLst>
                    <a:ext uri="{9D8B030D-6E8A-4147-A177-3AD203B41FA5}">
                      <a16:colId xmlns:a16="http://schemas.microsoft.com/office/drawing/2014/main" val="365025751"/>
                    </a:ext>
                  </a:extLst>
                </a:gridCol>
              </a:tblGrid>
              <a:tr h="300326">
                <a:tc>
                  <a:txBody>
                    <a:bodyPr/>
                    <a:lstStyle/>
                    <a:p>
                      <a:pPr algn="l" fontAlgn="b"/>
                      <a:r>
                        <a:rPr lang="en-US" sz="1400" b="1" u="none" strike="noStrike" dirty="0" err="1">
                          <a:effectLst/>
                        </a:rPr>
                        <a:t>etf.Open</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l" fontAlgn="b"/>
                      <a:r>
                        <a:rPr lang="en-US" sz="1400" b="1" u="none" strike="noStrike" dirty="0" err="1">
                          <a:effectLst/>
                        </a:rPr>
                        <a:t>etf.Close</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l" fontAlgn="b"/>
                      <a:r>
                        <a:rPr lang="en-US" sz="1400" b="1" u="none" strike="noStrike" dirty="0" err="1">
                          <a:effectLst/>
                        </a:rPr>
                        <a:t>etf.Return</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l" fontAlgn="b"/>
                      <a:r>
                        <a:rPr lang="en-US" sz="1400" b="1" u="none" strike="noStrike" dirty="0" err="1">
                          <a:effectLst/>
                        </a:rPr>
                        <a:t>etf.CumReturn</a:t>
                      </a:r>
                      <a:endParaRPr lang="en-US" sz="1400" b="1"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l" fontAlgn="b"/>
                      <a:r>
                        <a:rPr lang="en-US" sz="1400" b="1" u="none" strike="noStrike" dirty="0" err="1">
                          <a:effectLst/>
                        </a:rPr>
                        <a:t>spy.Open</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b="1" u="none" strike="noStrike" dirty="0" err="1">
                          <a:effectLst/>
                        </a:rPr>
                        <a:t>spy.Close</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b="1" u="none" strike="noStrike" dirty="0" err="1">
                          <a:effectLst/>
                        </a:rPr>
                        <a:t>spy.Return</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b="1" u="none" strike="noStrike" dirty="0" err="1">
                          <a:effectLst/>
                        </a:rPr>
                        <a:t>spy.CumReturn</a:t>
                      </a:r>
                      <a:endParaRPr lang="en-US"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3661578"/>
                  </a:ext>
                </a:extLst>
              </a:tr>
              <a:tr h="300326">
                <a:tc>
                  <a:txBody>
                    <a:bodyPr/>
                    <a:lstStyle/>
                    <a:p>
                      <a:pPr algn="r" fontAlgn="b"/>
                      <a:r>
                        <a:rPr lang="en-US" sz="1100" u="none" strike="noStrike">
                          <a:effectLst/>
                        </a:rPr>
                        <a:t>33.2818</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dirty="0">
                          <a:effectLst/>
                        </a:rPr>
                        <a:t>33.2164</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dirty="0">
                          <a:effectLst/>
                        </a:rPr>
                        <a:t>-0.196503795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dirty="0">
                          <a:effectLst/>
                        </a:rPr>
                        <a:t>170.607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170.524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-0.048649821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38550960"/>
                  </a:ext>
                </a:extLst>
              </a:tr>
              <a:tr h="300326">
                <a:tc>
                  <a:txBody>
                    <a:bodyPr/>
                    <a:lstStyle/>
                    <a:p>
                      <a:pPr algn="r" fontAlgn="b"/>
                      <a:r>
                        <a:rPr lang="en-US" sz="1100" u="none" strike="noStrike" dirty="0">
                          <a:effectLst/>
                        </a:rPr>
                        <a:t>33.2164</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a:effectLst/>
                        </a:rPr>
                        <a:t>33.2024</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dirty="0">
                          <a:effectLst/>
                        </a:rPr>
                        <a:t>-0.042147855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dirty="0">
                          <a:effectLst/>
                        </a:rPr>
                        <a:t>-0.042147855</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dirty="0">
                          <a:effectLst/>
                        </a:rPr>
                        <a:t>170.524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170.529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0.002932139</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0.002932139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24999994"/>
                  </a:ext>
                </a:extLst>
              </a:tr>
              <a:tr h="300326">
                <a:tc>
                  <a:txBody>
                    <a:bodyPr/>
                    <a:lstStyle/>
                    <a:p>
                      <a:pPr algn="r" fontAlgn="b"/>
                      <a:r>
                        <a:rPr lang="en-US" sz="1100" u="none" strike="noStrike">
                          <a:effectLst/>
                        </a:rPr>
                        <a:t>33.2071</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a:effectLst/>
                        </a:rPr>
                        <a:t>33.2071</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a:effectLst/>
                        </a:rPr>
                        <a:t>0</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dirty="0">
                          <a:effectLst/>
                        </a:rPr>
                        <a:t>-0.027998218</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a:effectLst/>
                        </a:rPr>
                        <a:t>170.524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170.589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0.038117802</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0.038117802</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0094186"/>
                  </a:ext>
                </a:extLst>
              </a:tr>
              <a:tr h="300326">
                <a:tc>
                  <a:txBody>
                    <a:bodyPr/>
                    <a:lstStyle/>
                    <a:p>
                      <a:pPr algn="r" fontAlgn="b"/>
                      <a:r>
                        <a:rPr lang="en-US" sz="1100" u="none" strike="noStrike" dirty="0">
                          <a:effectLst/>
                        </a:rPr>
                        <a:t>33.2164</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a:effectLst/>
                        </a:rPr>
                        <a:t>33.2118</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a:effectLst/>
                        </a:rPr>
                        <a:t>-0.013848581</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dirty="0">
                          <a:effectLst/>
                        </a:rPr>
                        <a:t>-0.013848581</a:t>
                      </a:r>
                      <a:endParaRPr lang="en-US" sz="1100" b="0" i="0" u="none" strike="noStrike" dirty="0">
                        <a:solidFill>
                          <a:srgbClr val="000000"/>
                        </a:solidFill>
                        <a:effectLst/>
                        <a:latin typeface="Calibri" panose="020F0502020204030204" pitchFamily="34" charset="0"/>
                      </a:endParaRPr>
                    </a:p>
                  </a:txBody>
                  <a:tcPr marL="9525" marR="9525" marT="9525" marB="0" anchor="b">
                    <a:solidFill>
                      <a:schemeClr val="accent3">
                        <a:lumMod val="40000"/>
                        <a:lumOff val="60000"/>
                      </a:schemeClr>
                    </a:solidFill>
                  </a:tcPr>
                </a:tc>
                <a:tc>
                  <a:txBody>
                    <a:bodyPr/>
                    <a:lstStyle/>
                    <a:p>
                      <a:pPr algn="r" fontAlgn="b"/>
                      <a:r>
                        <a:rPr lang="en-US" sz="1100" u="none" strike="noStrike">
                          <a:effectLst/>
                        </a:rPr>
                        <a:t>170.58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170.598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0.010552234</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0.043395651</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74665056"/>
                  </a:ext>
                </a:extLst>
              </a:tr>
            </a:tbl>
          </a:graphicData>
        </a:graphic>
      </p:graphicFrame>
      <p:sp>
        <p:nvSpPr>
          <p:cNvPr id="9" name="Rectangle 8">
            <a:extLst>
              <a:ext uri="{FF2B5EF4-FFF2-40B4-BE49-F238E27FC236}">
                <a16:creationId xmlns:a16="http://schemas.microsoft.com/office/drawing/2014/main" id="{7D30D273-AF0F-4BE6-B931-EB4E602C9B99}"/>
              </a:ext>
            </a:extLst>
          </p:cNvPr>
          <p:cNvSpPr/>
          <p:nvPr/>
        </p:nvSpPr>
        <p:spPr>
          <a:xfrm>
            <a:off x="990600" y="4527598"/>
            <a:ext cx="3044423" cy="369332"/>
          </a:xfrm>
          <a:prstGeom prst="rect">
            <a:avLst/>
          </a:prstGeom>
        </p:spPr>
        <p:txBody>
          <a:bodyPr wrap="none">
            <a:spAutoFit/>
          </a:bodyPr>
          <a:lstStyle/>
          <a:p>
            <a:r>
              <a:rPr lang="en-US" dirty="0"/>
              <a:t>Augment XLK data columns</a:t>
            </a:r>
          </a:p>
        </p:txBody>
      </p:sp>
      <p:sp>
        <p:nvSpPr>
          <p:cNvPr id="10" name="Rectangle 9">
            <a:extLst>
              <a:ext uri="{FF2B5EF4-FFF2-40B4-BE49-F238E27FC236}">
                <a16:creationId xmlns:a16="http://schemas.microsoft.com/office/drawing/2014/main" id="{C6C0C002-AD0B-44F9-B68F-2F987B836FC0}"/>
              </a:ext>
            </a:extLst>
          </p:cNvPr>
          <p:cNvSpPr/>
          <p:nvPr/>
        </p:nvSpPr>
        <p:spPr>
          <a:xfrm>
            <a:off x="4924068" y="4515305"/>
            <a:ext cx="3065904" cy="369332"/>
          </a:xfrm>
          <a:prstGeom prst="rect">
            <a:avLst/>
          </a:prstGeom>
        </p:spPr>
        <p:txBody>
          <a:bodyPr wrap="none">
            <a:spAutoFit/>
          </a:bodyPr>
          <a:lstStyle/>
          <a:p>
            <a:r>
              <a:rPr lang="en-US" dirty="0"/>
              <a:t>Augment SPY data columns</a:t>
            </a:r>
          </a:p>
        </p:txBody>
      </p:sp>
      <p:cxnSp>
        <p:nvCxnSpPr>
          <p:cNvPr id="11" name="Straight Connector 10">
            <a:extLst>
              <a:ext uri="{FF2B5EF4-FFF2-40B4-BE49-F238E27FC236}">
                <a16:creationId xmlns:a16="http://schemas.microsoft.com/office/drawing/2014/main" id="{F936B959-2CB8-4619-9A40-DBACC2A1CF79}"/>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6A9EF74-9967-4ED2-8A2D-934D0998AFF1}"/>
              </a:ext>
            </a:extLst>
          </p:cNvPr>
          <p:cNvSpPr/>
          <p:nvPr/>
        </p:nvSpPr>
        <p:spPr>
          <a:xfrm>
            <a:off x="4253032" y="2438691"/>
            <a:ext cx="3232616" cy="369332"/>
          </a:xfrm>
          <a:prstGeom prst="rect">
            <a:avLst/>
          </a:prstGeom>
        </p:spPr>
        <p:txBody>
          <a:bodyPr wrap="none">
            <a:spAutoFit/>
          </a:bodyPr>
          <a:lstStyle/>
          <a:p>
            <a:r>
              <a:rPr lang="en-US" dirty="0"/>
              <a:t>Augment MSFT data columns</a:t>
            </a:r>
          </a:p>
        </p:txBody>
      </p:sp>
      <p:sp>
        <p:nvSpPr>
          <p:cNvPr id="13" name="Rectangle 12">
            <a:extLst>
              <a:ext uri="{FF2B5EF4-FFF2-40B4-BE49-F238E27FC236}">
                <a16:creationId xmlns:a16="http://schemas.microsoft.com/office/drawing/2014/main" id="{53081527-03DC-4C8E-AB6A-D173F5462D13}"/>
              </a:ext>
            </a:extLst>
          </p:cNvPr>
          <p:cNvSpPr/>
          <p:nvPr/>
        </p:nvSpPr>
        <p:spPr>
          <a:xfrm>
            <a:off x="669720" y="5203309"/>
            <a:ext cx="7788479" cy="954107"/>
          </a:xfrm>
          <a:prstGeom prst="rect">
            <a:avLst/>
          </a:prstGeom>
        </p:spPr>
        <p:txBody>
          <a:bodyPr wrap="square">
            <a:spAutoFit/>
          </a:bodyPr>
          <a:lstStyle/>
          <a:p>
            <a:r>
              <a:rPr lang="en-US" sz="1400" b="1" dirty="0"/>
              <a:t>Return – </a:t>
            </a:r>
            <a:r>
              <a:rPr lang="en-US" sz="1400" dirty="0"/>
              <a:t>Stock one-min returns (%)</a:t>
            </a:r>
            <a:endParaRPr lang="en-US" sz="1400" b="1" dirty="0"/>
          </a:p>
          <a:p>
            <a:r>
              <a:rPr lang="en-US" sz="1400" b="1" dirty="0" err="1"/>
              <a:t>CumReturn</a:t>
            </a:r>
            <a:r>
              <a:rPr lang="en-US" sz="1400" b="1" dirty="0"/>
              <a:t> – </a:t>
            </a:r>
            <a:r>
              <a:rPr lang="en-US" sz="1400" dirty="0"/>
              <a:t>Stock cumulative return (%)</a:t>
            </a:r>
          </a:p>
          <a:p>
            <a:r>
              <a:rPr lang="en-US" sz="1400" b="1" dirty="0"/>
              <a:t>RSI</a:t>
            </a:r>
            <a:r>
              <a:rPr lang="en-US" sz="1400" dirty="0"/>
              <a:t> – Relative Strength Index to indicate whether stock is oversold or overbought.</a:t>
            </a:r>
          </a:p>
          <a:p>
            <a:r>
              <a:rPr lang="en-US" sz="1400" b="1" dirty="0"/>
              <a:t>Gain/Loss – </a:t>
            </a:r>
            <a:r>
              <a:rPr lang="en-US" sz="1400" dirty="0"/>
              <a:t>Intermediate columns needed for RSI calculation</a:t>
            </a:r>
            <a:endParaRPr lang="en-US" sz="1400" b="1" dirty="0"/>
          </a:p>
        </p:txBody>
      </p:sp>
      <p:pic>
        <p:nvPicPr>
          <p:cNvPr id="3" name="Audio 2">
            <a:hlinkClick r:id="" action="ppaction://media"/>
            <a:extLst>
              <a:ext uri="{FF2B5EF4-FFF2-40B4-BE49-F238E27FC236}">
                <a16:creationId xmlns:a16="http://schemas.microsoft.com/office/drawing/2014/main" id="{8E5A474D-A84A-470D-83A5-A2EAAE3071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640098176"/>
      </p:ext>
    </p:extLst>
  </p:cSld>
  <p:clrMapOvr>
    <a:masterClrMapping/>
  </p:clrMapOvr>
  <mc:AlternateContent xmlns:mc="http://schemas.openxmlformats.org/markup-compatibility/2006">
    <mc:Choice xmlns:p14="http://schemas.microsoft.com/office/powerpoint/2010/main" Requires="p14">
      <p:transition spd="slow" p14:dur="2000" advTm="17455"/>
    </mc:Choice>
    <mc:Fallback>
      <p:transition spd="slow" advTm="17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58629-1E42-410D-8B1C-FE8E94BE465F}"/>
              </a:ext>
            </a:extLst>
          </p:cNvPr>
          <p:cNvSpPr>
            <a:spLocks noGrp="1"/>
          </p:cNvSpPr>
          <p:nvPr>
            <p:ph type="title"/>
          </p:nvPr>
        </p:nvSpPr>
        <p:spPr/>
        <p:txBody>
          <a:bodyPr/>
          <a:lstStyle/>
          <a:p>
            <a:r>
              <a:rPr lang="en-US" dirty="0"/>
              <a:t>MSFT vs XLK vs SPY correlations</a:t>
            </a:r>
          </a:p>
        </p:txBody>
      </p:sp>
      <p:sp>
        <p:nvSpPr>
          <p:cNvPr id="4" name="Footer Placeholder 3">
            <a:extLst>
              <a:ext uri="{FF2B5EF4-FFF2-40B4-BE49-F238E27FC236}">
                <a16:creationId xmlns:a16="http://schemas.microsoft.com/office/drawing/2014/main" id="{54B93A42-1A2B-43CF-83E6-705F4979CB92}"/>
              </a:ext>
            </a:extLst>
          </p:cNvPr>
          <p:cNvSpPr>
            <a:spLocks noGrp="1"/>
          </p:cNvSpPr>
          <p:nvPr>
            <p:ph type="ftr" sz="quarter" idx="11"/>
          </p:nvPr>
        </p:nvSpPr>
        <p:spPr/>
        <p:txBody>
          <a:bodyPr/>
          <a:lstStyle/>
          <a:p>
            <a:pPr>
              <a:defRPr/>
            </a:pPr>
            <a:r>
              <a:rPr lang="en-US"/>
              <a:t>@Your Name</a:t>
            </a:r>
          </a:p>
        </p:txBody>
      </p:sp>
      <p:sp>
        <p:nvSpPr>
          <p:cNvPr id="5" name="Slide Number Placeholder 4">
            <a:extLst>
              <a:ext uri="{FF2B5EF4-FFF2-40B4-BE49-F238E27FC236}">
                <a16:creationId xmlns:a16="http://schemas.microsoft.com/office/drawing/2014/main" id="{F865D425-6DC3-40AA-A814-9869A47017AA}"/>
              </a:ext>
            </a:extLst>
          </p:cNvPr>
          <p:cNvSpPr>
            <a:spLocks noGrp="1"/>
          </p:cNvSpPr>
          <p:nvPr>
            <p:ph type="sldNum" sz="quarter" idx="12"/>
          </p:nvPr>
        </p:nvSpPr>
        <p:spPr/>
        <p:txBody>
          <a:bodyPr/>
          <a:lstStyle/>
          <a:p>
            <a:pPr>
              <a:defRPr/>
            </a:pPr>
            <a:fld id="{F8C3E294-9E12-4E24-B275-9BA1AC14E86B}" type="slidenum">
              <a:rPr lang="en-US" smtClean="0"/>
              <a:pPr>
                <a:defRPr/>
              </a:pPr>
              <a:t>9</a:t>
            </a:fld>
            <a:endParaRPr lang="en-US" dirty="0"/>
          </a:p>
        </p:txBody>
      </p:sp>
      <p:sp>
        <p:nvSpPr>
          <p:cNvPr id="7" name="AutoShape 2" descr="data:image/png;base64,iVBORw0KGgoAAAANSUhEUgAAA7IAAAF3CAYAAACYOnfaAAAABHNCSVQICAgIfAhkiAAAAAlwSFlz%0AAAALEgAACxIB0t1+/AAAIABJREFUeJzs3XdcVeUfB/DPYYPgRkVRcYAioChKuFe5R46c5crU1Epz%0A57Y0LWeOLE3LnL/MLeHeWxRcuFByLxQVZN/z++N2D/dwL5d7uQv08369evGc5zznOV+Fiu99liCK%0AIoiIiIiIiIjyChtrB0BERERERERkCCayRERERERElKcwkSUiIiIiIqI8hYksERERERER5SlMZImI%0AiIiIiChPYSJLREREREREeQoTWSIiIiIiIspTmMgSERERERFRnsJEloiIiIiIiPIUJrJERERERESU%0Ap9hZOwBDFC1aVPTy8rJ2GERERERERGQG4eHhz0RRdM+uXZ5KZL28vHD27Flrh0FERERERERmIAjC%0Av/q049RiIiIiIiIiylOYyBIREREREVGewkSWiIiIiIiI8pQ8tUZWm9TUVNy7dw9JSUnWDoXMyMnJ%0ACZ6enrC3t7d2KEREREREZGV5PpG9d+8e3Nzc4OXlBUEQrB0OmYEoioiNjcW9e/dQrlw5a4dDRERE%0ARERWluenFiclJaFIkSJMYt9igiCgSJEiHHUnIiIiIiIAb0EiC4BJ7DuA32MiIiIiIlJ5KxLZ3Gj+%0A/Pl48+ZNjp6dMmUKZs+enW27f/75BzVr1oSvry8qV66MESNG5Oh92t5fqlQpBAYGokqVKli3bl22%0Az2zZsgVXrlwxyfuJiIiIiIh0YSJrJsYksvq4dOkShg4ditWrVyMqKgqXLl1CxYoVTdb/8OHDERER%0Aga1bt2LgwIFITU3V2T4niWxaWpoxIRIRERER0TuKiawJJCQkoHXr1qhWrRr8/f0xdepUPHjwAI0b%0AN0bjxo0BAOvWrUNAQAD8/f0xZswY6dmwsDDUqFED1apVQ9OmTTX6XrZsGVq2bInExERZ/Q8//IDx%0A48ejcuXKAAA7Ozt8/vnnAIA+ffpg48aNUltXV1cAwMGDB9GwYUN06dIFPj4+GDt2LNasWYPg4GAE%0ABAQgOjpa4/3e3t5wcXHBixcvAADR0dFo0aIFgoKCUL9+fVy9ehXHjx/Htm3bMGrUKAQGBiI6OhqN%0AGjXC2bNnAQDPnj2Dl5cXAOD333/HRx99hLZt26JZs2Y4ePAgGjVqhM6dO6Ny5cro2bMnRFHM0feB%0AiIiIiIjeDXl+12J1w8KGIeJRhEn7DCwRiPkt5utsExYWhpIlS2Lnzp0AgJcvX2LlypU4cOAAihYt%0AigcPHmDMmDEIDw9HoUKF0KxZM2zZsgV169bFZ599hsOHD6NcuXJ4/vy5rN9FixZhz5492LJlCxwd%0AHWX3Ll26lKOpxJGRkYiKikLhwoVRvnx59O/fH6dPn8aCBQuwcOFCzJ8v/7OeO3cO3t7eKFasGABg%0AwIABWLp0Kby9vXHq1CkMHjwY+/fvR7t27dCmTRt07tw52xhOnDiBCxcuoHDhwjh48CDOnz+Py5cv%0Ao2TJkqhbty6OHTuGevXqGfxnIyIiIiKid8NblchaS0BAAEaMGIExY8agTZs2qF+/vuz+mTNn0KhR%0AI7i7uwMAevbsicOHD8PW1hYNGjSQjpQpXLiw9MyqVatQunRpbNmyxaRnp9aqVQseHh4AgAoVKqBZ%0As2bSn+HAgQNSu3nz5mHZsmW4desWwsLCAADx8fE4fvw4PvroI6ldcnKywTF88MEHsj9rcHAwPD09%0AAQCBgYGIiYlhIktEREREOaIQFbgeex2Vi1a2dihkRm9VIpvdyKm5+Pj44Ny5cwgNDcW4ceOk5NAY%0AAQEBiIiIyPLsVD8/P4SHh6NatWoa9+zs7KBQKAAACoUCKSkp0j31kV0bGxvp2sbGRrZmdfjw4Rg5%0AciQ2bdqEXr16ITo6GgqFAgULFkRERPaj3uoxZD42J1++fLJr9ZhsbW25dpaIiIiIcmzGkRmYeGAi%0ALn5+Ef7F/K0dDpkJ18iawIMHD+Di4oKPP/4YI0eOxLlz5+Dm5obXr18DUI44Hjp0CM+ePUN6ejrW%0ArVuHhg0bIiQkBIcPH8bt27cBQDa1uHr16vjll1/Qrl07PHjwQOOdo0aNwowZM3D9+nUAyoR17ty5%0AAAAvLy+Eh4cDALZt25btRk26dOzYETVr1sQff/yB/Pnzo1y5cvjrr78AAKIoIjIyEgBkf97MMaiv%0A1yUiIiIiMqdjd48BAAJ+DrByJGROTGRN4OLFiwgODkZgYCCmT5+OCRMmYMCAAWjRogUaN24MDw8P%0AzJw5E40bN0a1atUQFBSE9u3bw93dHb/++is6duyIatWqoWvXrrJ+69Wrh9mzZ6N169Z49uwZli5d%0AiqVLlwIAqlativnz56N79+7w9fWFv78/Hj16BAD47LPPcOjQIQQHB+PUqVMaI6CGmjRpEubOnQuF%0AQoE1a9bgt99+Q7Vq1eDn54etW7cCALp164Yff/wR1atXR3R0NEaOHImff/4ZderUQWxsrFHvJyIi%0AIiLSlwBBKnMT0beXkJe+uTVr1hRVO+GqREVFwdfX10oRkSXxe01ERERE2am8qDKuxV4DAGztthXt%0AKrWzckRkCEEQwkVRrJldO47IEhERERHRW+Nl8kup3H59eytGQubERJaIiIiIiN4aTxOeatSlpKdg%0AwPYBuP/qvhUiInNgIktERERERG+NdDFddj1k5xCE3QzDsnPL4DnP00pRkam9VcfvEBERERHRuysh%0AJUGjbsnZJdh3e590/Sj+EUq4lrBkWGQGHJElIiIiIqI879tD38L1e1fpunyh8lJZtfkTAHjM8cD5%0Ah+ctGhuZHhNZIiIiIiLK89ZeWiu7PtX/VNZtL67N8h7lDUxkzWjGjBmy659++gm+vr7o2bOnRtvr%0A16+jVatW8Pb2hq+vL7p06YLHjx8bHcPBgwdRoEABBAYGonLlyhg5cmS2z0RERCA0NNTodxMRERER%0AWcJv537D1WdXpeuWFVuiqEvRLNvPPjHbEmGRGTGRNaPMieySJUsQGhqKNWvWyOqTkpLQunVrfP75%0A57hx4waioqLw+eef4+lTzR3XcqJ+/fqIiIjA+fPnsWPHDhw7dkxn+5wksqIoQqFQGBMmEREREVGO%0AjNwjH6zxc/fL9pmU9BRzhaNVxKMI3HpxS2ebuy/v4tmbZzh1L+vRZFJiImsiq1evRnBwMAIDAzFw%0A4ECMGjUKiYmJCAwMRM+ePTFo0CDcunUL7dq1w7x582TPrl27FrVr10bbtm2lusaNG8Pf3x+///47%0Ahg4dKtW3adMGBw8eBAC4urpizJgxCAoKwvvvv4/Tp0+jUaNGKF++PLZt26YRo7OzMwIDA3H/vnLb%0A8YSEBPTr1w/BwcGoXr06tm7dipSUFEyaNAkbNmxAYGAgNmzYgClTpmD27IxPrfz9/RETE4OYmBj4%0A+vpi8ODBqFGjBu7evQtXV1eMHz8e1apVQ0hIiElGlYmIiIiIdIlLipNdd/TtCAB4NuqZrH5C/QlS%0A2fE7R/MHpqb6L9VR4acKWd5PU6ShzPwycP/RHSG/hUAURQtGl/e8XbsWDxsGRESYts/AQGD+fJ1N%0AoqKisGHDBhw7dgz29vYYPHgwAgIC4OzsjAi1eMLCwnDgwAEULSqf5nDp0iUEBQUZHFpCQgIaNWqE%0AWbNmoUOHDpgwYQL27NmDK1euoHfv3mjXrp2s/YsXL3Djxg00aNAAADB9+nQ0adIEK1asQFxcHIKD%0Ag/H+++9j2rRpOHv2LBYtWgQAmDJlSpYxXLt2DStXrsSSJUukmEJCQjB9+nSMHj0ay5Ytw4QJE7J8%0AnoiIiIjI1IJKKn+3LuJSRFb/QYUP8N2R7/TqIyktCfde3UPFwhVNHp82aYo02fWj+EfwcPOwyLvz%0AIo7ImsC+ffsQHh6OWrVqITAwEPv27cOtW7qnDZiCg4MDWrRoAQAICAhAw4YNYW9vj4CAAMTExEjt%0Ajhw5gqpVq6JEiRJo06YNSpRQbje+e/duzJw5E4GBgWjUqBGSkpJw584dg2IoW7YsQkJCZDG1adMG%0AABAUFCSLg4iIiIjI3M4NOAcHWwet9xqUbSC7nnV0Vpb9OE93hvdCbzyKf2TS+LR5+PohavxSQ1bn%0A/7O/2d+bl71dI7LZjJyaiyiK6N27N77//ntZvfp0XF38/Pxw6NAhrffs7Oxka0+TkpKksr29PQRB%0AAADY2NjA0dFRKqelZXyiU79+fezYsQPXr19H/fr10aFDBwQGBkIURfz999+oVKmS7J2nTsnn5OuK%0AIV++fLK26jHZ2trK4iAiIiIiMkRyWjKS0pJQwKmAznZV3KvgytMr+KTqJ6juUV1rG3Gycqqum4Mb%0AXqe8BgCM3TcWo+uOln5/1WZT1CYMrjU4h38C/QT8HIDYxFhZ3fPE52Z9Z17HEVkTaNq0KTZu3Ign%0AT54AAJ4/f45///0X9vb2SE1Nzfb5Hj164Pjx49i5c6dUFxYWhosXL8LLywsRERFQKBS4e/cuTp8+%0AneM4fXx8MHbsWMyapfzkqXnz5li4cKE0//78eeV5Wm5ubnj9+rX0nJeXF86dOwcAOHfuHG7fvp3j%0AGIiIiIiI9OU03QkFZxXEszfPdLYrnq84bAQb/NLmF4173oW9Zdexo2Ph6pBx3mzXjV119j0kdIgB%0AEWt39+VdnffVk9gZTWboaJk7LQtfhq93fY0j/x6x2DuZyJpAlSpV8N1336FZs2aoWrUqPvjgAzx8%0A+BADBgxA1apVtR63c/bsWfTv3x+AchOmHTt2YOHChfD29kaVKlXw+++/o1ixYqhbty7KlSuHgIAA%0AjBw5EjVq1NDoyxCDBg3C4cOHERMTg4kTJyI1NRVVq1aFn58fJk6cCEC50dSVK1ekzZ46deqE58+f%0Ao3r16vj555/h4+NjVAxERERERIYot6CczvsJqQloVqEZnO2dNe5d/+K6NBoLAPa29ng8MmND0r+u%0A/KWz78pFKxsYrdz8k/NRZn6ZjFhTEnS2b+TVyKj3WVrsm1gM2DEA807OQ4PfG2T/gIkIeWk3rJo1%0Aa4pnz56V1UVFRcHX19dKEZEl8XtNRERE9G4RpmZM+U2ZkAJ7W3ut7Ry+dUDdMnVxoPcBvfu+/+o+%0APOd5AoAs0VWx/9YeaYo0LG612Kipxep/BgDY32s/GpdrnGUbxSQFbKYpxxu9C3vjSN8jKO5aPMfv%0AN7evd32NeSczTmVJGp8ER7uc7wgtCEK4KIo1s2vHEVkiIiIiIsqV6pSuI5UdvnPQOGYnTZGGf+P+%0ARaoiFQdjDhrUd6n8pVCpSCV08eui9b5qF+HXya+13s+pI3d0T79VX6974/kN/B31t0nfb2rqSSwA%0AhD8Mt8h7mcgSEREREVGuZCPI05VCswrhl7O/4FH8I1x4fAH239rDa4EXAKBlxZYG929nY6dx7A0A%0AnHt4TiqP3TfW4H51qVu6LgrNKoQP/vxAr/ZDQoeg44aOJo3BnAbtGGSR9zCRJSIiIiIiq1t3cR2E%0AqQJeJr2U6o7eOarRbtDOQfCY44FqS6vJ6v+5+Y/B77S3tUdquubmrEG/Bhncl75O3z+NuKQ47L21%0AV6r7tPqnAIA337zR+szmq5vNFo+pXXxy0SLvYSJLRERERERWN/3IdADAvy//tdg7tY3IXnh8wWT9%0Aa9vF95v930jlxNREAIBCVMAzv6fWzapyM4WYcUTniU9PWPTdTGSJiIiIiMjqLj+9DABwsHUAkJHk%0A9QzoqfVYnczcXdwNfufZB2c1RnIzj/QaQ30X3x4BPTTuzz0xFwCQLqbDVrA12Xst5dKTS1I5xDPE%0Aou9mIktERERERLnGxisbAQAuM1wAAD5FfNCvej/p/uXBl2Xt2/i0AQCsbL/S6Hfvid5jdB9Z+b39%0A7xp1L5JeAABWRa6SjUQ39mqM7v7dte6mnJt18u2EKu5VLPIuJrK51M6dOxEUFIQqVaqgcuXKGDNm%0AjEn6nTBhAkqVKoXAwEBUqVIF//vf/7J9ZtOmTbh69apJ3k9ERERElNmr5FdSeeKBibLjaOKS4mBn%0AYwcA6ObfTSNR2t59O8TJIlr7tDb4vZ2rdEYpt1J4HP8Yj+Mfo9nqZtI99amyD14/MLhvdR+U/0Dr%0A0UFzTszBJ5s/0ajf33s/1nZaCwCoVbKWMp67lp26qw8Xe+WHDaPrjAag3JzrytMrEKYKmHN8jlnf%0AzUQ2F4qMjMSwYcOwbt06XLlyBZcuXYKXl5fJ+h81ahQiIiKwadMmfPbZZ0hPT9fZPieJbFqa5u5v%0ARERERETaFJhZIMt7quNdxMki1nVaJ7sXMTDCuPc6FsD91/dRYk4JlJhTQnZPfarszKMzDe47JT1F%0AKqviVkxSaLRbfWG1zn7OPDgDAKizok6uS2ZV64ure1QHAPx15S/p3sg9I836biayJpCQkIDWrVuj%0AWrVq8Pf3x4YNG+Dl5YUxY8YgODgYwcHBuHnzJl6/fo1y5cohNVW5M9qrV69k1yqzZs3CxIkT4ePj%0AAwCws7PD559/DgD4+OOPsWXLFqmtq6srAGDv3r1o3LgxOnfuDG9vb0yYMAGrVq1CrVq1ULVqVcTE%0AxGjEXblyZdjb2+PlS+XOcDdu3EDz5s0RFBSEBg0a4Pr16zhy5AhCQ0MxfPhwBAYGIiYmBvXq1UNE%0AhPI/Go8ePULFihUBAMuXL0e3bt3Qpk0btGzZEnv37kXTpk3RsWNHVKpUCb169TLh3zoRERER5XUv%0Ak16i95beOtucH3heo25fr32Y2mgqqpUwbj2rs532zZW6+XeTXS88vdDgvgfvHCyVCzsXBiA/IzYn%0Alp9bbtTzpqZKZFUj5pZk+Tea0bBhQIRxH8poCAwE5s/X3SYsLAwlS5bEzp07AQAvX77EmDFjkD9/%0Afpw+fRqrVq3CsGHDsGPHDjRq1Ag7d+7Ehx9+iPXr16Njx46wt5dPM7h06RLGjx9vcKyRkZGIiopC%0AgQIF4OXlhcGDB+PMmTOYM2cOFi1ahNmzZ8vanzlzBv7+/ihcWPkv1oABA7B8+XJUqFABx44dw9Ch%0AQ7F79260atUKnTt3xocffphtDCdOnEBERAQKFSqEvXv34ty5c7h8+TKKFy+OkJAQnDx5EiEhll0I%0ATkRERES50yebP8H269t1tgksEahR16RcEzQp18To99+Ku6W1XjWCerr/aQQvD9Zrsyl14/aOw2/n%0Af5Ou1RPYj6t+nO0orLoeAT2w9qJymnHmc3WtTXV0kTUS2dz1N5FHBQQEYM+ePRgzZgyOHDmCAgWU%0AUyO6d+8ufT1xQjkNoH///li5UrkQfeXKlejbt6/J4njvvfdQvHhxODk5oXz58mjevLkUn/qI7I8/%0A/ggfHx/UqVMHU6ZMAQDExcXh5MmT6NSpEwIDAzFkyBA8eGD4WoBmzZqhUKFC0nVISAhKliwJW1tb%0AaUSXiIiIiAhAtkns3GZzzfr+0BuhOu+Xyl8KAGRn2+pj5rGspyL/2eFP7P1kb5b3M1vRboVUVm0O%0AZU29NvfCxP0TkZyWLI3I2ttorv8FgCcJT8wWx1s1IpvdyKm5+Pj44Ny5cwgNDcW4cePQrJlykbj6%0AJy+qct26dRETE4ODBw8iPT0d/v7+Gv35+fkhPDwcfn5+Gvfs7OygUCjn1qenp8vWojo6OkplGxsb%0A6drGxkbWbtSoURg2bBj+97//oVevXrhx4wZEUUTRokWlKcO6qMeQlJQku5cvXz7ZtXpMtra2XDtL%0ARERERFqNrTtWlgA+GfkE7vkMP1LHlFQJ2ui9ozGq7iiT9du0fFPZdcuKLRGXFKe1raOdI9Z1Wofu%0Af3eHTxEfk8WQEynpKfjzwp8AgItPLmJ0XeUmT6oR2UkNJmHa4WlS++Kzi2N52+Xo6NsRhZwLaXZo%0ABI7ImsCDBw/g4uKCjz/+GCNHjsS5c+cAABs2bJC+1q5dW2rfq1cv9OjRI8vR2NGjR+Pbb7/FzZs3%0AASgT1rlzlZ9GeXl5ITw8HACwefPmbDdq0qVLly4ICAjA6tWrUahQIXh4eGDz5s0AAIVCgcjISACA%0Am5sbXr9+LT2nHsPGjRtz/H4iIiIiIhX1pPXGFzcsksQODBqo87568rX+0no8e/NMZ/s7L+9AmCrA%0At6iv3jGkTUzDtu7bcLDPwSzbdPXrCgAIfxiud7+mlJSWhGXhyzBx/0Spbuu1rVLyrUpkpzaeqnFk%0AUP/t/VH4h8Imj4mJrAlcvHgRwcHBCAwMxPTp0zFhwgQAQHJyMt577z0sWLAA8+bNk9r37NkTL168%0AkKYeA8DixYuxfLly8Xb16tUxZ84cdOnSBVWqVEFAQACePn0KABg4cCD27NmD4OBgREREyEY8c2LS%0ApEmYM2cORFHE+vXrsXTpUlSrVg1+fn7YsWMHAOXU6BkzZkhTg0eNGoUFCxagbt26ePHC+tMbiIiI%0AiChv6l+9v1SedWwWPq3+KbZ03YKKhSta5P2zmyn3kGlfqT0O9zkMAPAq6CXdV1/72f3v7ui4oSMA%0AQCEq0GFDBwhTBcSnxEt1ZeeXBQBEPYuSnitToIzOGGxtbGFnYwcHW4cs26hmd+6O3i3Vxb6JxZ2X%0Ad7L9M5pCgZkFMGDHAPxw/AdZfeu1yiOPrsdel9V/WFlzb53YN7EmjUkQxbxzyG7NmjXFs2fPyuqi%0AoqLg66v/Jx6W4uXlhbNnz6Jo0aIa9zZu3IitW7fizz//tEJkeVdu/V4TERERUc4M2jEIv4QrN1Lq%0AG9gXK9qvyOYJ0zv/8Dx8ivhAISqQf2Z+zG8+H1+FfCXdVz/TFgDSJ6VjVeQq9N2qnF15efBlVHGv%0AgtsvbqP8T+U1+u9VrRf++PAPjXpVv5lHMLOSub3zdGckpSXp/XxOxb6JRdEfNXMadYtbLcbgWhm7%0ANCekJMD1e1dZm2Vtl6F/jf6ZH9UgCEK4KIo1s2v3Vq2RzQu++OIL/PPPPwgN1b2wnIiIiIjobZeU%0AptxvZXjIcMxpNscqMajOQAX0Syptp9nKrv2W+OH2V7cx69gsre2nNZqmtd5Yqr+75LRkONoZN0tT%0Al1fJr7Jto57EAkA+h3z4IvgL2bFFfu6a+/8Yg1OLzSQmJkbraOzChQtx8+ZN6YxYIiIiIqJ3VWJa%0AIioVqYS5zecafcaqNQ0JHYJi+YppvWdvq31H3/aV2me7Rleb3lt64/KTy9L144THBvdhiOy+L6f6%0An9Ja/1PLnyBOFqUdmlMVqSaNi4ksERERERFZRWJqIpztna0dhtFCb4TK1tbqY0u3LVjaZqne7Sc1%0AmAQAWBW5Cv4/Z5x8MvHARFm70BuhqLuirjRia6yU9BSt9W4ObpjRZAaCSwXrfF6VyKuO6jGVt2Jq%0AsSiKefoTHMpeXlrLTURERET6ufL0Ct6kvrF2GDoFeQTptVvwtWfXAAC3vryFuSfmYmLDidh1cxdK%0AupU0SRwn75/UWr8qchUG1xyMgOIBcLF3kTZgcp6u/ICgm3831C1dF1FPo1DctTgmNZxk0HvVvz8/%0AtfgJX4Z9CQB4NS77KccAYCsop2JndbxQTuX5EVknJyfExsYy0XmLiaKI2NhYODk5WTsUIiIiIjKh%0A6BfReBj/0Nph6JR5ZPPe8HtS+XT/01JZtaNvAacCWNhqIYrlK4ZPqn1isjjOPzyf5b2Q30LQa3Mv%0ArffWX1qPL/75AkvOLsHkg5MNfu/0I9Ol8hfvfWHw86fuK6cezzgyA4ByI6iHr43/nuf5EVlPT0/c%0Au3dPOp6G3k5OTk7w9PS0dhhEREREZCK/hv9q7RD0cqzfMRScVVC6LpW/FLr6dcWGyxsQVDIILSu2%0AxD83/5HuO9qaZ+Mlv2J+OBhzMMv7f0f9rVc/hs5mVR2t065SO72fUVerZC0AyjNwF59ejGXnliHy%0AcaTRuy3n+UTW3t4e5cqVs3YYRERERERkgM1XN1s7BL0UcCqAyQ0nY+qhqVLdqg6rMK/5PNgINtjc%0AdTOcpmfMHHSyM88swrIFypqkn1RFqs4zazNTiAoAwIeVNM+G1Yf62tih/wyVyklpSUb9XeX5qcVE%0ARERERJR73XpxC+EP5GtM552YhxuxNwAAdUvXtUZYBpnSaIrs2sHWAR5uHgCgcfSNrY38eB5TWdBi%0Agc77ZQuUxcYrG7Pt5+qzqwa999KTSwAgS34blG2g9/N2NtrHTuNT4gEoR4ijnkYZFBNgoURWEAQn%0AQRBOC4IQKQjCZUEQpv5XX04QhFOCINwUBGGDIAj6fzRARERERES5XoWfKqDmsppIV6RjzYU1KDyr%0AML7e/TWiX0QDAA73PWzlCPOGAk4FcOOLG9K1V0EvjKs3Trr+9+W/smN5svL90e9z9H7V6KlikgKH%0A+hzS+7maJWtqrf985+cAgKVnl6LKkio4/K9hPweWGpFNBtBEFMVqAAIBtBAEIQTALADzRFGsCOAF%0AgE8tFA8REREREVmQ3bd2+Hjzx3iR9EKqK+lWEjZC3pgk+nXI19kmcOEDst/d2BgVC1eUyjFxMaji%0AXkV2//JTZSLbu1rvLPs49/Cc3u979uaZVFadk2voaTFZHa+kGj2OeBQBIGPkV18W+akRleL/u7T/%0A7x8RQBMAqvHvPwDkbOI1ERERERHlOXnp5JE5zedkO6XWXOtjtWnk1UhjY6m/rvwFAAjxDMnyOdXm%0ATfpw/9FdKvsU8TEwQk3iZBHOdhmJ7arIVVJ5SOgQg/qy2McfgiDYCoIQAeAJgD0AogHEiaKoWv17%0AD0ApS8VDRERERHnHpSeXIEwVcrSWjnIvEXknkdWllXcrAEClIpUs9s7lbZdLGzFl1rxCc5O/r7hr%0AcZP083BExtE74/aNg6uDa476sVgiK4piuiiKgQA8AQQDqKzPc4IgDBAE4awgCGd5xA4RERHRu2nd%0AxXUA9D9ihHKHzGewZvYo/pGFIjGvnT12Qpwsmm2jJ3VPRz3Fxo82okLhCgi9Gaq1jZOdE4I8gnL8%0AjuS0ZHTY0CHHz2cWOSgSlwcrpz0XcCqADZ03AABaVGiB/TH7c9SnxSeki6IYB+AAgNoACgqCoNrG%0AyhPAfS3tfxVFsaYoijXd3d0z3yYiIiKid4Bq5CmvrKck4M/IP+E8Xfv6SJWqxataKJq3R1GXouhU%0ApRMAoIdileBxAAAgAElEQVR/D61tHO0cEf4w5+t1x+4diy1Xt+T4+cyqFq8qW8/bxa8LAGBFxApp%0AjayhLLVrsbsgCAX/KzsD+ABAFJQJbef/mvUGsNUS8RARERFR3qKagprTX3rJstIUaei1pZdGfQ2P%0AGrLrrn5dLRXSWym/Y36t1+prdQNLBOL56OeydmE3w3T2W75Qedl19JfRxoSpl0JOhQxqb6mPtDwA%0AHBAE4QKAMwD2iKK4A8AYAF8LgnATQBEAv1koHiIiIiLKQ1QjsqrNbCh3W3JmidZ69VG5+1/flx0f%0AQ4bL/MHAq+RXAABHW0d89d5XAICOlTuikLM8SWy5pqXOfh/GP5RdZ05szeFF0gvcfH5T7/baT6c1%0AMVEULwCorqX+FpTrZYmIiIiIspTVpjaUO30V9pXW+jbebbD6wmoc7nMYJd1KWjiqt4+DrYPWelsb%0AW5RwLQEAOdpMSf2s2SWttH8oYSzP/J649+qerM57obfez3ORARERERHleurHtHz010cavwBT7qE6%0AH1TlVP9TqO1ZG+s7rUdX/66IHxeP+mXrWym6t4sgCDjS9wiejtLcFHd4yHDMbDoTQ4OHan3WY46H%0AXu8YVHOQUTFmpbBzYaOeZyJLRERERLnSyvMrUWJ2CYiiiLMPz0r1G69sROl5pbH/ds52OyXzWhmx%0AUirfG34PwaWCcfzT4+jqr1wPm88hn7VCeyvVK1MPRV2KatQ72jliTL0xsLe1BwA8+PqB7L6+O0YL%0AgmB8kFpkt6N1dpjIEhEREVGu1G9bPzxOeIybz2/i8L+HNe43XdVU63OJqYn4N+5fc4dHWQi9kXEk%0ATKn8pawYCanzcNMcgV1/ab0VIlFSrY8+P/A8fmnzi8HPM5ElIiIiolztQMwBg9q3W98OXgu8zBMM%0AZatfYD8AQECxACtHQpklT0iWXY/bp32zrdberQEAuz/ebbZYelfrjScjnyCwRCAGBA0w+HkmskRE%0ARERkUhuvbMT4feNN1t/AHQOzvJecJv/FXBRF7L21FwCQmp5qshhIfzVL1gQAbOi8wcqRUGaZN4eK%0AiYvR2u743eMAgA8qfGC2WARBgHs+9xw/z0SWiIiIiAxS9IeiGLhdmVzGp8Tjy3++RFxSnHT/o78+%0AwoyjM8zybnGyiKN9j0rXHf/XUSrvjt6NEnNKSNdvUt+YJQbSFPkoEumKdADAmQdnAEDaNZcs49rQ%0Aa/i0+qf4qcVPOtvNbz4/275eJL0wVVh6uzDogkHtmcgSERERkV4UogLeC70RmxiLX8/9CgBYdHoR%0AFp5eiAn7J5j8fdo2sAGAumXqSuXQG6HSyGvz1c3xJOGJdC+3JLJxSXFITE20dhhmc/HxRQT+EogR%0Au0cAyNjsydHO0ZphvXN8ivhgebvl+OK9L3S2+yok42ik3tV6mzssvQUUN2wqOhNZIiIiItJLny19%0AcPP5Ten67su70hq7xWcWY1PUJpy8d1K633NTT539bb+2HcJUAUfvHNW4l5qeimdvnukVl+9iX62J%0AYmJa7kgeC80qhHwz3t6delW73y44tQDC1Iwdbp3snKwVEmWjeYXmAHLfqPngmoP1bstEloiIiIi0%0ACrsZhj5b+kjXFQtXlN0vM7+M7LrX5l6o/Vtt6XrtxbWIfROrte/7r+6j3fp2AID6KzXPFHX4zkGj%0ALnWi9jWv0S+i8TzxuUb9q+RXWttbkurPL0LEmD1jrByNpgevH2DtxbVG9WFnY6e13kZgqpFbzW0+%0AFwDg5+5n5UjkXOxd9G7Lny4iIiIi0qrlmpb4I/IP6XrOiTk62yekJmjUFf2xKISpAnZHZ+x++ir5%0AFTzneRocj3rCtL6T/NgQbf1V/6W6we8wtegX0VL5h+M/WDES7Zqvbo6em3riZdLLHPeRVSJLuZej%0ArXLatwhR6/3S+Uujb2BfS4YEAHC2d9a7LRNZIiIiItJJFEW8Sn5l1Ahn89XNpfKZ+2c07qcp0jBi%0A1wh8d/g7AECIZ4jsfuZjQLr6d4U4WfOX8JXtV2JBiwU5jtPU0hRp1g5Bp/uv7gMwLM5zD8/B7Xs3%0AfLj+QySlJWlNZL+p943JYiTTEwRB532FqLDKiLpqyrM+mMgSERERkU4n752UrX2t7Vlbdv9wn8PZ%0A9tEnsI9Uvvfqnsb9/bf3Y+7JuZh4YCKKzy4ue584WczyGJDi+YrLrp3tnFHAsUCWcfTa3AtRT6Oy%0AjddU6q6om30jK1IlK1mNzGkT9GsQ4lPisfXaVkw5OEXj/o0vbmB60+mmCpHM6MHrB0hKS9Kot1Yi%0Aq76RW3aYyBIRERGRTnVW1MHtF7el62P9jknl9EnpqOJeReOZ8AHhWNsxY+2lVwEvqdxnax+N9t/s%0AyxjBU995WNuoq7pHIx/Jrp3snPCe53ta2159dhV/XvgTVZZkxHv35V2jptXmdaqROYWoyLZtqzWt%0AZJs5AcCsY7NkI7J3ht3RWEtNude4fePw4foPNeqtlcgaIndHR0RERES5wqCdg6SyIAgYX388RtcZ%0ADRvBBkVcimi0r+FRA90DukOcLMLJzklaP3v2wVmpjauDq1QOfxiu0cfQWkMNjvPqs6uoXLSy1nvq%0ACbJKmfllUHBWQQDKKdTGrhfNa6QRWTH7Edl/bv6jUTez6UwUdFL+/S1osQClC5Q2bYBkdruid2nU%0AMZElIiIiojzL3cVdo25Sg0kAgO+afIdZH8zSq5+ktCT8ePxHAECtZbWk+oO9D2b5TKUilbCw1UK9%0A+p/aaKpUfvrmaZbtHGwzdkL+NfxX6dgYABgaOhRTD03F2otrpcT2XSBA/xFZbbwKeknTkos4a36g%0AQbmT6vueFYWoyLaNtTGRJSIiIiKtqhavqlHX0Kuh1rYPRzzEN/W+wetxr6GYpF9SpK1/AIgfF4+r%0AQ6/qHeekhpOk8qz3lcn1e6U0pxerj7QO3DEQHnM8pOvFZxZLU2Q983vmOLHLrE7pOrJrfUY+LUnf%0ANbLbr23XWq/+95TdBkKUe2Xe7IsjskRERESUZyWnJ2vUNSnXRGvbEq4lML3pdLg6uGaZ0Kivr2zt%0A3Rr2tvYaba4PvY58DvlyGDFga2MLALj14hYAyDZ2ym7X5YkHJgJQbkZlO802xzGoS0lPkabeAkCq%0AQvtZuNai7xrZcw/Paa3P7bsyk37mnZgnuxYhMpElIiIiorwpOS0ZTco1wYsxL9DNvxtSJ5ouCRsa%0ALF//qpikwMuxL+FdxDtH/R3uc1gajQUyphhXWVIFPxz7AcJUAV02dsl5wJmM3D0SwlRB6w7M6s4+%0AOIu4pDjp+tidYzpaW56+a2TVd7aN+SoGEQMjAADpYrr5giOzyfxh0+i9o2XXeWFElqcXExEREZFW%0AKekpcHVwRUGngljXaZ1J+848sisIAvI75s9xf/XL1kf9svW13huzd0yO+9Xm0pNLmHNiDgCg9LzS%0ASJ2YqvUsVW1eJueujaT0XSP7w/EfACiPUSpbsCxsXiqTnDRFGsbuHWveIMni8kIim7ujIyIiIiKr%0ASU5PhqOto9H99AjooVGnSvwO9j6IW1/eMvodmSVP0JwWbajo59Fa69U3rAKAJWeWYE/0Ho1RzfiU%0AeKncN7AvAKCoS1Gj4zIl1cicao3slqtbcO3ZNY12I2qPAAAsbb0UQMYU7s+2f4bNVzdbIlSykJ/P%0A/Iz4lHhsjNpo7VB0YiJLRERERFolpyXD0c74RHZNxzUI6xkmq1ON9jT0aohyhcoZ/Y7M1HcozqmK%0ACytqnXKrPs0WAL4K+wrNVjdD/239ZfVu37tJ5TIFygAAWq9tjZ/P/JxrjvjJPLW4w4YOqLxYeXzR%0AmftnIEwVcOzOMSSnJcPNwU36eUhJT7FOwGQS2nYkPnP/DABgcOhgAMCdl3csGpOhmMgSERERkVYp%0A6SlwsDE+IQSA5hWbY1HLRQCAz2p8ZpI+s5Pd7sniZBHVS1QHABR2Lqy1jc00G7xOfg0AuB57Hdee%0AXUO/wH5a266IWJHlu54mKNfsvkp+hcGhg9Hpf52yjd8SdE0tnnF0BgCg+9/d8dPpn/A65bV0T/0M%0AYMp7tO1S/SLphRUiyTmukSUiIiIirZLTTTMiqzIkeAiGBA8xWX/Z0ec4mLMDziIxNRHDwoZh+fnl%0AWts8in8EN0c3VFpUKUdxXBl8BW9S32DJ2SVSXeTjyBz1ZWq3424DUO7yvDJipVR/5ekVbLm6BQBw%0A99Vdjee0TZHO7eeOUobUdM2N2xadXoRmFZpZIZqc4YgsEREREWmVnGaaNbLWlDg+USovbrUYLvYu%0Asvs2gg3yOeTDTy1/AgB08euCU/1PydqM3jtadnRQVlTrYDPzdfeFfzF/Wd2zN8/0it9SIh5FYPqR%0A6dK13xI/g/vI/HdLuZe2o7W2X9+e68451oWJLBERERFp9TrltUnWmlqTk52TVB5ca7DsWp2zvTPE%0AySI2dN6A4FLBsnuqkcnMVrZfCRd7F/i5+8HD1QO2QtZnz5pyZNscMh+/os2FQRd03r8ee91U4ZCZ%0AZV7nraI+5T3zuvbchoksEREREcm8SHwhjUCqjl15W6imvxp7tMjRvkfRJ7APEr5JwKXBlwAAy88v%0Ax/PE55hzfI5eI7h5TeWilXXez22jzJQ19anhh/ocksrqO1CbYxM2U2IiS0REREQyhX/QvvHR26CR%0AVyMAGcfIZOXhiIc679cqJT+C52G8sn2lRZUwcs9Iqb50/tI5iNJyapWsleW9gUEDpbI4WYS9rb3O%0AvobXHm6yuMi8vAp64VT/U3g44iEalG2gtU1un43BRJaIiIiIsvRB+Q+sHYLRPPN7YniIMslytncG%0AAHi4eeh8poRrCcSOjs3yfla/5GcelRwQNMCQUC1OV7Iy6/1ZALJe+zu/+XypHD8uHiVcS5g2ODKr%0A4FLBOr9nuT2R5a7FRERERCTTyKsRDsYcBABs6aZ9fWhecnd4xq67C1osgHdhb7TybpXtc/kd82ut%0AT5uYpve71XeBTRqfBKfpGWt0FaLC6CnOxrK1ka/r3dx1M5ztnNG8YnMAuo8w+irkK7St1Baxb2KR%0AzyGfWeMky8vtm3dxRJaIiIiIZFRJrDhZzPW/zBqqsHNhTGo4Sa8E0s7GDnOazQEARH8ZDQAo6VZS%0AI/nT5ebzm1LZ0c4Rv7X7TbpWnU9rTSnpKVK5rU9bfFj5QymJBZRHGOk6xqh8ofIa06zp7ZDVBzm5%0ABRNZIiIiIqIsDA8ZjtSJqShfqDxmNJmBA70PGPR8G582smuFmDHCmZiWmLm5xZ28d1Iqz20+14qR%0AUG5j7dkC2eHUYiIiIiKS8Snig2L5ilk7jFxBEATYCcpfmcfVH2fw85nP4S1XMGMn2KyOQLGWioUr%0AWjsEyiUmN5xs7RCylbvTbCIiIqJ3iCiKsqme1qIQFbl+t93cqotfF9jbKHf37e7fXeP82Kblm0rl%0A3JbIEqlMaTTF2iFki4ksERERUS4x8cBEOH7niMRU5ZTTpwlP0X59ezxPfJ7jPpPSktBnSx/cf3Vf%0Ar/b3X93Hzec3mWTl0IbOG5A0IQnRX0Zjbae1Otuqvs/Wou/PBL1buvp1tXYIemEiS0RERGRBZ+6f%0AwbLwZVrvrYxYCQBwmeGCy08uo9jsYth2bRua/NEEW65ugTBVwOP4xwa9b+vVrfgj8g8M36XfGZ+e%0A8zwBAJuvbjboPe+6L4O/RCffTgCUawvLFyqfZVvVtM3t17dbJLasfH/0e6u+n3Kn9Z3XWzsEvTCR%0AJSIiIq1EUcTUg1MRExdj7VDeKsHLgzFgh/azRR+8fiCVg34NksreRbyx+MxiAEDk40i93/Uo/hG2%0AXd8GABAhZtteFDPa1CldR+/3ELCg5QJs7LJRr7YvEl8AACYftO46RNXPFFFexESWiIiItLr14ham%0AHJqCduvaWTuUPO9l0ksM2TlEliieuX8GgHJ654PXD/DszTPZM8npyVJ545WN2HtrLwBg7gn9d5b1%0AmOOBtReV01uz24H0VfIruH7vKl0f63dM7/eQYWp41JDK6Yp0K0aSoYhzEWuHQLnAd42/s3YIeuOu%0AxURERKSV6uzI+JR4K0eS9xWcVRAAcPjOYakueHkwTvc/jeDlwQb1tSt6l17tMidIHq4eWbaLiYtB%0AxYXcsdZSmlVoJpUT0xLh6uCqo7VllMpfytohkBWF9QzDojOLML7BeGuHojeOyBIREZFWtoItAOB2%0A3O0cPX/87nGkKdJMGVKepUpUWlZsKau/+uxqjvpTP4tUm4uPL8LuW/l4hbOds9a2vot9mcRamJuj%0Am1ROTkvW0dJyOlbuaO0QyIqaV2yO7d2tu2bbUExkiYiISCs7m5xP3Dp17xTqrqgL+2/tTRhR3tW0%0AnPLIlR+P/yir77WlV476C/o1CBP3T5RNVVZXdWlVjbp8DvkAANHPo7Hv1j4sP7ccwlQBN57f0Gi7%0Asv3KHMVF+nGyc5LKuWV36LH1xlo7BCKDMJElIiIirYxJZEN+CzFhJHlfYpphx6xULV5VZzIZ8SgC%0A3x35DoN2DMq2r+lNpgNQHu0DABUXVsT7f76Pz7Z/luUzfQL7GBQvGUY12wGQr4U2l9T0VLxOfq2z%0AjWopAVFewUSWiIiItDLVL7bWPivT2p4nPsfu6N16tRUnixAni4gcFIk+gX0gThaRPkm51nVqo6lY%0A03GNrP2v537Nts/Pa34ulc8/PK+zbdyYOCR8k6BXrJRzgiBgbUflJlyGHqdkqMfxj9H4j8bIPzO/%0AznbZbQZGlNvwJ5aIiIjMas+tPdYOwaoOxRySyjOazMCeT/bg4YiHGu2SxmufYmoj2ECcLGJSw0no%0AEdBD474wVchyijEAFHIuJJVr/Fojy3ZpE9NQwKkAXOxdsmxDprPv9j4AwKCd2Y+qG6PEnBI4dle5%0AA7X62urMU5qNmYFBZA1MZImIiMgo6Yp0zDw6M8sNiMw94pTbeeb3lMrj6o/D++XfRwnXEng8MuPv%0AJbRHKBztHPXqb9fHu9C5SmdZnc00G+y6uQvCVAHCVMNH0h1tHWFrY5t9QzIZ1fRiS/77sf/2fqnc%0AbWM3i72XyByYyBIREZFWukb51LVb3w7j9o2D7TRbRD6K1Lg/YMcAU4eWp6SLyqnBX733lay+WL5i%0AeDn2JdInpaOld0ttj2rVrEIz/PXRXxr1Lda00KjrG9hXrz6vDb2m9/vJNFSbbz1OMF8iO3D7QNm1%0Aapr/kJ1DsPXaVqn+yuArZouByFyYyBIREZFRQm+ESuXAXwK1biqzKnKVJUPKVWr/VhuAcsOdzPI7%0A5s/x2sQHXz/AoCDd01JXtF8BQLn2NmpIFDZ12STd+6XNL0iZkAJxsoiyBcvmKAbKufpl6pv9HZnX%0AULdb3w4AsOTsEqluedvl8HX3NXssRKbGRJaIiIhMStumMr239LZCJNanPqrd1b+rSfv2cPPAz21+%0ARrMKzbTefzbqmey6ctHK6ODbQboeEDQA9rY8HslaWnm3snYIAIB+1ftZOwSiHGEiS0RERFqJyEjC%0APOd6YuvVrTpaZ+/Sk0vGhpRnJKclY3PUZthMy/hVq0HZBmZ5V1jPMExsMFFWJ04WUcSliFneR6ah%0A75ronGqwMuPnbW6zuVL5TeobWTseu0N5FRNZIiIiytb91/fx4YYPjerD2EQ4L3Ga7oSO/+soXX9S%0A9ROzvUsQBExoMEG6vjz4stneReaRkp5i0v5EUcSRO0ek6y/f+1IqX4+9btJ3EVkLE1kiIiLS24rz%0AK2TTZdMV6Xo/q765zNvsacJTjbo/PvzDrO90sHXAtaHX8HDEQ1Rxr6KzbXf/7maNhQwXExeDfbf2%0AYcHJBYhLijO6P9UGYyq2Nrawt1FOI6/+S3WpPmJghNHvIrIWJrJERESklbZdiz/d9ikOxhyUrhNS%0AEwAALSpq7pibWVuftiaLLTc6cPsAElIS0Pkv+dE4y9ous8j0TZ8iPijhWiLbdms7rYU4Wb8dqcky%0A3qS+wft/vo9hu4ah0KxC2T+QjReJL6SyYpLyWKz1nddrtKtWoprR7yKyFiayREREZBDVLsVhN8Nw%0A4PYBAMCHlT6EOFnUSJCWtl4qlScdnKR1tPJtcOflHTRZ1QRt1rXB4X8Py+71r9HfSlFRbudTxAcA%0AMO/kPJP2G58SL5VVH6KoJ7cANNZVE5nF48eAIAB+fibvmoksERERaaW+2ZO6tZfWAgBarmkprZt1%0Ac3TT2nZgzYHoF5ixK2qx2cVMHGXuoEoS1EerAXDkk3TqX135IcehmEOyem1HNRnCyc5Jo65umbqy%0A628Pf2vUOygbkZHKBG7zZmtHYl0l/pslcuUK8OSJSbtmIktEREQG6erXVWNzGjsbuyzbD6w50Nwh%0AWV1yerJGXbF8b2fSTqajOr/335f/yurLzC9jVL9pijQAQBufNlJdTs8rphwKDFR+7dhRd7u3wfDh%0AyqRd9U9cHPD6NbBjh7zd+PFAWprJXsufaCIiIjLIvVf34Pid/OiQm89vSuXZH8wGABzrdwwAEFwq%0AWNb2RuwNCFMFrL24FucenpNNg8yrtG16FTko0gqRUF7iXdhba/2j+EdG9atKZDv7ZqzXLl+oPLr4%0AdZGuewT0MOodZIBU40bYc7WEBGD+fHldoUJA/vxA20z7IixfDtjbA1r2X8gJJrJERESklbbNngDg%0Aryt/adSNqzdOKo+oMwLiZBF1StfR+rzPIuW6wJ6beiLo1yC4fe9m9C/uuZE+Gy/Ru61q8apm6VeV%0AyKrPlLCzscOGzhvQrlI7AEAhJ+M3laIsZP5v582b2tu9DS7rcdxXZKYP9TInuDnERJaIiIiMMrL2%0ASKN35fWY42GiaKwjMS3R2iFQHmRrY5vlvUMxh3D/1f0c9ZuqUI4Aapvy/2eHP9HNvxumNZ6Wo75J%0AD7/+Kr920lyz/NZwVJudo+3Dz/R0zenEO3cCzZsb/WomskRERGQUF3uXbNuEDwiHn7vuXStnHZ2F%0A43ePmyosi0lNT0Xn/8mP3En4JsFK0dDbotEfjeA5zzNHz47YPSLLe/kd82Ndp3Uo7Fw4p6FRdjKv%0ADY2K0v/Z8HDldN28Ivm//QG2b1d+PXIEWLgQqF0baNYMsLEBatTQfG73bqNfzUSWiIiItMpq1+LM%0Ajtw5km2bGh41EBMXo1Ef4hkilcfuG4u6K+pqtMntTt0/hRdJyl2LbQVbjKw9Uq/knigz9eOqjBF2%0AMwyA8t8psrCICM1Eds2a7J+bMUO5UVLNmoCrKzBuHPDwoXliNBVRBBo0UJZfv1Z+rVcPGDoUOH4c%0A2LVL3lYUgatXM+qePTPq9RZJZAVBKC0IwgFBEK4IgnBZEISv/qsvLAjCHkEQbvz3lZP1iYiIcgl9%0Az3w9EHNAr3bDQ4YDgHQcj4u9C058eiJnweUCiamJeJ74HCN3j5TqooZE4cdmP1oxKsrLCjlr/iqs%0AbSMxfYX1DDMmHDKUQgFUr55xvWCB8uvWrcpjaHStlR0/Xn49cyZQsqQyuTXxsTVGe/RIGZeNTcaI%0A7J07+j1bqVJG+fRp5de0NODTT5XTkA1gqRHZNAAjRFGsAiAEwBBBEKoAGAtgnyiK3gD2/XdNRERE%0AucAX/3whu37w9QP4FvVFG582+Drka6n+8cjHevU3rfE0HO17FL+1/w3iZDHPT791meGCIj8Uwan7%0Ap6Q6B1sHK0ZEeV0R5yIadf229dPSMmtnH5yVyhULVzQ6JtKTKAK2amueCxQAqlVTlhMSgMePAW/t%0Au1Qjuz0GihcHYmNNE6cpNG2qWTd6tP7Pt2yp/Nq6tTLZHz0aWLECGDlS93OZWCSRFUXxoSiK5/4r%0AvwYQBaAUgPYA/viv2R8APrREPERERJQ91QZGjraO2NRlEzzcPHBlyBVs774dc5rPAQC0rNhS7/NS%0ABUFA3TLZTx0ut6BczoO2slL5S1k7BMrDtH0Qsipylc5n/rnxD2LfxGLF+RU4ee8kai2rJd3TtZkU%0Amdgqte/TzZvKs1S1SU8HUlKAxETlplD6bpRXtKhha23N6coV+fWQIfr/OQDgm28yysOGAfPmKcuZ%0Aj/HJRtanl5uJIAheAKoDOAWguCiKqsnfjwAU19J+AIABAFCmjHGHQxMREZH+VMfvfFDhA3Tw7aBx%0AP25MHJztnU3+Xm1raXOTTzZ/gtUXVmvUi5NNczYivVscbR2RnK6cnqkQFQY9+zThKVqtbYXanrVx%0A4p58mv6mLptMFiNpERaWMbJ4/z7Qp4+y7OEBVKigLF+8qPmcnR7p14ULQNX/jmZq2hTYt09ZrlLF%0AZGewmkSfPsCIEYC/v2HP1aunHGEuojkDwRAW3exJEARXAH8DGCaK4iv1e6Ly/5Ya3xlRFH8VRbGm%0AKIo13d3dLRQpERERqY7uUJ1JmVkBpwJmnUo7Yf8E2TTJ3EJbEtvGp40VIqG3gSqJBYB7r+5pbZPV%0Amc5D/xkKABpJLKDcYI3MSJXEAkAptZkY99WOTEpJ0b+/1NSMckBAxuZIe/fK2/XubVicpjJkCLB/%0Av7xu5UrDk1iVwoWBRo2MCsliiawgCPZQJrFrRFFUfUT0WBAEj//uewDIZSuZiYiI3l1nHpwBkHUi%0Aa2oLWiyQym3XtcX0I9NRa1kthD8It8j7jbG6g2ZyS2So6h7VtdZn9e9gXFIW01cBlC1Y1iQxvdPu%0A3gXOnzfsGfUptvb2+j2TlqYcqY2KAjZlM5K+SvdUc7NITweWLFGODh89arp+lyzRrDOgf0vtWiwA%0A+A1AlCiKc9VubQOg+lihN4CtloiHiIiIdPv5zM9SuahLUbO+q1mFZgCAz2p8JtXtuJ5xfEXNZTXN%0A+n5DfHvoW426E5+eQAGnAlaIht4moT1CpVkQAOBk5ySVhSzWH/YN7Gv2uN5pZcooz0BVZJry/eiR%0Afs936qT8+t13unfkVW0SVbky0EFzGQcaNswoz5ih37tNKT4+o1y/vun69fVV/t2KYsZ0bAP6t9Qa%0A2boAPgFwURCEiP/qvgEwE8D/BEH4FMC/ALpYKB4iIiLSYXDoYKm8pJWWT81NaNfHu7JvlEtMOjhJ%0AdvH1usoAACAASURBVJ0+KR02gkVXatFbqpBzIVkie3nwZVT4SfnLfVZTi7M6msfD1cP0Ab7LVq5U%0AHg+TkgI4OsrvXbigHLlt3TpjLatKyZLa17Sq6u7dAwoWzP79oaHKNaXlyil3QLa0MWPM17fqQxpb%0Awzcms9SuxUdFURREUawqimLgf/+EiqIYK4piU1EUvUVRfF8UxeeWiIeIiIiy9jLppexa29mW76L4%0AlHjZdcxXMUxiyWSeJDyBraD8Zb50/tIoX6g8vm2sOQNAnWpn8cyiv4w2eXzvtP79lV8zJ7GAcj1r%0Aq1bK5LRJE939LFoE/PBDxrWnJ+Dqmv37XVyA0qWVo7rTp+sft6n88ov537Fnj8GP8L++REREJHP/%0AdcZmJdeHXrdaHLPenwVHW0e0q9TOajGoG7RjkFQ+89kZrkEkk/Jz94N7PuXGpkNqDQEACFCOVoma%0A+6ECAJLSkrTWm2M38beSICj/WblS+/327TPKSZn+rh8+NGwzJ0C5YdKoUYY9o436VOeEBODMGeP7%0A1KVXL826gQNN+44cnE7DRJaIiIhkVL88A4B3EW+rxVG3dF0kpydj27VtVotBnfqxQDVL5p51u5S3%0ANfZqDEC5Ft3F3gXiZBFj6imncqrWxmY1tfjuy7uWCfJt89VX8k2Z+vXT3s7NLaPsrPbhgCgCJUro%0Av5mTqdnaAgcPAocPK0d0g4Pl59aGhSn/fDExpnlfzf/+e3f3rnKKc2oqsHSpafpWN2hQ9m3UMJEl%0AIiIiGdU6va9Dvrb4u0fVyRitKO6qcby85OS9k9h3a1+W980hVZGafSMiA23qugn7eu3TumGY+odK%0A2vxw/Aed90mLR4+An36S17m4WCcWQxVX+29i48byTaBev1Z+vXIl42igcuWARO3Tzw3y4IHya+HC%0Ayn/0OQs3JwzcyIqJLBEREcmoErbgUsEWf/cPH/yAykUrA1Du2uqZ31Nru9q/1cb7f75vydBw+v5p%0Ai76P3g0FnQqiSTndaytFiBBFEdMOTZPNDJDuT84Ysa1eQvsRPu+kJ0+AxYszphADmus9y5YF6tWT%0A16WlKduvzmXHaqmfXZvZq1fKr199Ja9XJaE59eYNMHOmsuzkpLutsQoZth8DE1kiIiKSSU1XJrL2%0AttaZNret2zZMazQNpdxKwbuwcmqzQlTg2J1jeH+VZZNXImtSn1p88clFTD44GeUWlNP5zNI2Zpjy%0AmRcJgnIEc+hQed2UKRnXaWnKtZlpauf03r6te8pwFtO8LaJFi4zy15lmzPj7A+vWAR07yuuPHzfu%0AnfnyZZRtclfqmLuiISIiIqtLTk8GADjYOljl/d5FvDGx4UQIgoADMQcAALbTbFFvZT3su70P3+z7%0AxmKxvEp+hacJT2V13fy7Wez99G5T3+zp4uOLej2Tzz5f9o3eVqpRycjI7NuePKlca2pnp1zzGR8P%0AjB8PBAXJ261bB7Rta/pYc6Jr14xycrLm/R49gOv/bdC3YoXyq7aNmvSxbBngYIX/BxiwQ7KlzpEl%0AIiKiPOJN6hsAufcX4u+Pfp9tm0Mxh1DQqSCqlaiWo3fEp8TD1cEVBWYq1y2qH2fye/vfc9QnkaEE%0AtQ2JVFPuM2teobns2lofQFndt98CkyYpd/CtXTv79qqE9YDywzLZxk4q6enKUcguXYCXLw2e+moW%0AoqjceGrxYu33589Xfi1r5K7qAwYY97wx79VzR2SOyBIREZFMQkoCACCfg/UT2UpFKum8H/U0SqNO%0AISrQ6I9GCPwlUOszoihizvE5OBRzCMJUAe3Xt5fd33J1C9y+d5Mdt1PhpwpS2dFOy1mSRGYkiqLG%0Az93RO0cBAMXyFZPVv0h6YbG4cpVJk5Rfa9WSTxUWReCi2mj2kyfKOtWGRSEh2vsTxYyptDY2uSOJ%0AVVHfcfm337S3adw4o2zoMUHaXLpkfB8mxhFZIiIiklGNyLrYW38nzzRFms77e27tga+7r7wueo/O%0AZ47dPYaRe0ZK15mP9+mwoQMA4Jdw/ae4EZmD+tRihaiQ3Vt4eiEA4Phd+RrIgk4FLRNcXqA6Isbf%0AP6OuaFF5m5MnLRePqaivVQ0OBkqWlG/qVLmyPNmNj1fuNpxTKSnWO2pIB47IEhERkUxuSmQrFdU9%0AIjtu3ziNuq/CMnbtXHdxncZ9befSZk4SsvJp9U/1akdkCupTi9MV6QCAkm4lAQC2gi0AzZ9dnyI+%0AFoouD1CfHtu7NzB9ujzBy4qHh/liMoWEhIyyKAL37yunPqsUKSJv/+aNce/LhUkswESWiIiIMnmc%0A8BhA7lgj+3v739E3sC/efPMGdUrX0bj/JvUN4pLiZHXXYq9J5R6beqD3lt6y+6qRLHWjdivPr73w%0A+EKWsTSr0AzL2i4zKH4iY6iS1ISUBOlnU1X3PPE5AOB23G3rBJcXqCetv/8OfKNlo7htah9s/f23%0A8uvDh2YNy6RUa2FdXTPqVCO2s2crvxoztXj58pw/a2ZMZImIiEhmzN4xAHLHiKx7PnesaL8CzvbO%0AONbvmNY2hWYVgiiKWHp2KSr+VFHj/qrIVbJrbX+uuSfnQpgqoNrSrDeH2vXxLtkIGZG5LT6j3NCn%0AxJwSGLhDuQHOo/hHAIBd0busFleu5Jhp7bpq197sqHYknjAB8Pzv3OpP89DMi/z5lV/VpxsfOaL8%0A6u6u/PrZZ4b36+gIjBmTq/8uuEaWiIiItHK2d7Z2CFmK/jJatgFT+MNwfL7z8yzbX4+9jr5b+2qs%0AJ9RX1BDNTaWIzO3Oyzv/Z++8w6OoujD+TjqEFiB0Qu+9CEiTXgSkifhJRwFBmggKFiBY6E1QEKVj%0AoyMISpcuvXcwtEBCSwghfef74+Tu9G3ZZHfD/T1Pnp25c2fm7mbLPfec8x7zNiuLBQCPXzx2xXDc%0AE5OJlIcTEoC33wbWrycPZN++tl9DXhv20CHKO/UEdu2yfPzoUXrcvTv9x+ICuCHL4XA4HA7HjHzi%0AzHLw3JGSQSUV+wnJOjUVZZSbbznX1hpGpU84HFdw46lUDsqdP6fpTnQ0kEsmbvXbb0qj1BFsKd3j%0ALgRaSf+4c0faXr6cPM6VKgEFCqTvuDIIbshyOBwOh8Mx02RZE/O2O4bRdqnQBUWyF9G0xyXHKfYL%0AZy+MezH3rF6vWv5qOBNxxmnj43Aygro/1TVvv1PlHQDA448f2yxa5lGIIv0JAnlfvWWGey6VQnNY%0AWIYOzeWU1qZSKJCLVsk91LYY+2ldEMgAeI4sh8PhcDgcM32q9bHeyYWse2sd5radq2lvubKleftA%0AvwM2GbHxn8Xj9PunFW3D6gwzbz8f9xwA0KZ0G0eHy+GkO90qdgMA5M6SG3mz5rXS2wOpW5eMVy8v%0Aqv36/DkZWc2aKfsFBkrCR5mdiAhSLlarEw8frtxXG/r24oaLmXK4R5bD4XA4HI6ZzDARrpSvkk39%0A/H1IHKZ3td5mQah5R+dBnCB5IsJHhSMoS5DzB8nhOIl6Req5egjpy7Fjyv3s2bV9TCa3N7qcSr58%0A+u3Tp1P4cM+etO+VuX2WmfvZcTgcDofDsQsmKNOgaAMXj8RxsvvpTHQtsLzTcnPO7crOKxXHCmYv%0AiACfAKeNjcNxNsGBwa4egn2cPUthrocPA0+fAidOAI9TxauSk4EVK4CkJDJM33jDtmu+TEasJfz8%0AgDFjpJDi5s31+8XF6bd7GNyQ5XA4HA6HY4aJJu3svdPFI7HOqs6rdNu9vbzx5OMnWN5pOaY0n2LT%0Ata4Nu4bLH1xGz6o9nTlEDiddKZ3bSo6ku7BnD7BxI21360bCQ/XrA7lzA7VrA3lTI0HGjwf69CGD%0ADAA2b5aukZysf20PyOV0GUaG7OzZ0vaDB/p1Zj3gdeWGLIfD4XA4HDPMI+vn7efikVinR9Uemra1%0A3dYCAIKyBKF3td74pOEnmNlqptVreQleKJc3bcrGHE5GMqzOMFwbds3Vw9Dnzh0gIABo2ZK8pc2a%0AAZ07A+fOAVevGp83ebJ++7VrkshThw5AlSrAzp3Gxi1H4uZNbdu2bfQoiuS97aH9LgXg9p5uniPL%0A4XA4HA7HTEJyAny9fOEleN5a96UPLumWyWlWQhKFeTjmIYKne1goJoejw7yj8/Bt229dPQx9OnWi%0Auq47VZEdVasan2PJaGLqvB7gJXQ7SpSQQrV9Uk2/AwfokS0ErF2rPS8piUK/3RjP+5XicDgcDoeT%0AbiSkJJhFkDwNW2q95s2aF3GfxeHJx08yYEQczkuKtbIwtiCKwP37+mGvHPvw8VGWLQKAL74AwsOl%0AffkiwfXr9LhwodOGkJxMDnlmOztjTYIbshwOh8PhcMwkJCfA39tzDNmrQy2EKabCamtWzU/eoACf%0AAK5EzPF4WpVq5eohGFO5sm39du+2fLxAAcDXN+3j4Wj56iugTBlp/+hRafvu3TRf/vlzYMcO4Lvv%0AyBns60sOeV9f2neGoDIPLeZwOBwOh2PG0zyyZfKUwZDaQyyWIIlLIoXOQN/AjBoWx1kcOAA8eWK7%0Aem0mo1vFblhzcY2ibXid4fj26LcokK2Ai0ZlA7du0WNKCvDoEYW3vnhBbXfvkmpu9uxA/vzK80wm%0ActmZTBk73peVpCT99qZN03xpvSpJzoZ7ZDkcDofD4ZhJSPEsjywAfNfuO/Sq1svweFwyGbJZfLNk%0A1JA4zqJRI6BjR1ePwmX83OVn7Ou7DyPqjgAA9KraCx/V/wgFshXAwJoDXTw6GS9ekPqwIABdugCL%0AF1O7lxfVPP3pJ6lv4cIUesyM2JWpJa/u3ZNcd/6e9R3kMZw+bXxswwZtWxbbvjOfPaMI8CdPgHHj%0AjNOd1Zf76y96FEWqymQv3JDlcDgcDucl4+T9k/jgzw8QFR+Fh7EP8c66dxAZGwkgNbTYgzyytsBK%0ACnmagf7SYjKRJ+/BA6nt339dNx4X4uvti0bFGuHrZl+jf/X+mNtmLkJyhuD+R/fRIMSNaj0fPEj1%0AYAF9g6hiReNze/YkS6ZQofQZG0eiWjXjY1On0qM8edVa6DeAixeBnDlp7SFPHmCKquJZQgL1AUhT%0ASn75tm2lMONq1YBydgrH89BiDofD4XBeMlqvao1HLx7h++Pfm9t+Pf8rzr5/FmsurkG1/BYmOx5I%0AkonC5zyhpBAHWlEaAKgnCx0/eRKoUSPjxuMGBPoFYnHHxa4ehjHWPHcVK1J4+BdfZMx4OI6hLmdk%0AQ3ywNU+qnx9QoYLSgG3UCNi/X9vXUmUmPbhHlsPhcDicl4zHLx7rtlddSGJI8cnxGTmcdCcxhVRP%0AuSHrRLZssRym6Ci2XHPvXuffl5M2/HQ+Wz17Stu+vsCmTRR+zHFf1q9X5s0GBOh2S0qSDNOUFOWx%0Arl2Bd94Btm83duhu3gy0a6d/7NAh24fLDVkOh8PhcF4yRFiue3Dl8ZUMGknGkM0vGwCgWM5iLh6J%0AB2Iy6QvCdOiQPl5R+TVDQkhZVU2+fM6/Lydt5MolbYsi/bHcV45dRESQYzQhgcJuBQH45JN0uFGn%0ATtq2AQPIEmXoKEZHRtK6xYQJ9PXA1iuCgujfvnYt8PPPQMuWxppROXPSWlgkZbRgzhzpWAM7Iua5%0AIcvhcDgcjgt48PwBgqYG4cyDM64eSqanbem2WNV5Fb5u/rWrh+J5eHvre9uscfIk8Oef9p0TFiZt%0AjxxJyreffQbUqaPsJ/f0GdG1K1C2rH335zgOU/dZtcq14/BgRo4kI7BAASA4WOkMnTaNXuLevZ1T%0AfxWAvnf82TNg2zZpP0cOTRem0fXll8osgDMO/JQFB9PzGTHC/nMBbshyOBwOh+MSNl3ehKj4KFT/%0Aobq5LTElEbejb2fYGNZ0W2O9UyZAEAT0qNrj5Q4tfviQZsJJScCHHyplRUVRmxunRhCAffuobIqa%0A+HiaAMtnsrVqAe3b2za25GTg/HnyBjGGD5e29cSDLFGiBIVIXrtGbi1O+uM068pzSE6mt5jRMeZN%0Ala/PqDlzBujTBxg0CJg7F+jWjdqjovT7r1wJtEpr+WBW49cW16fM037wIH3M9WjdGihaNG3DMnrO%0AluCGLIfD4XA4LuDzPZ9r2krMLYFic4oh4nmE4XnXn1zH5P2T8eFfH6Z5DG9WfFO3/ez7DtRB4KQf%0AMTFpOz88XArH9fOT4viYKnCpUhRCeO6c5eu89hqQNatW2Kd4cYoVrF4d6NVLeZ3XX7d8zYUL6d5V%0AqgA7d0rt8vIrhQoBH3wAdO6sPPfMGbIU9uyR2tSWQ2Ki5ftznItR3RUP5d13jZ/S6NHk9J84kfq8%0A/z6F2i5ZoozILVFC//zkZPrIrFgBLFpkPAa18ZjmykTnztHCg9zy/O8/i6c8ewY0bEgfczUBAVIZ%0AnbSgd21rcEOWw+FwOJx0QhRF3Im+o3vs0YtHmr7hMeEAgAIzC+Dk/ZOac04/OI0y88rg092fYs6/%0AcyCEpn3S2LZ0W8X+1BZTUSV/lTRfl+MkBIHC+xwxEL7+ms6rVEn/eMGC9MgmsVWrSvmwK1ca3zNe%0AJQYWIVt4WbWKrsPYtg3o359mqStWKM+7cwcYPFj/HnnyKPfnzycvKyM0lKwAAGjWjMaqPgew3ZC9%0AcsX+UGhOpmfJEnqcMIFsP+Zl7dqVPKgAvRUB4IcfKNT23Xdtu3ZIiPU+XbtqhYOd9jaV574XL649%0Avnq1eVMvKCJXLuB//9MP0nCUiRPt688NWQ6Hw+Fw7OTQnUM4F0Fep0cvHmH9pfW6/bwmeSFkTgj+%0AvGp55iGEClh0QrkkX2tRLU2/Y/eOadrOR57H+cjzGLdznO61j907hsUnpbIdzED28aIKfMPqDFP0%0A/7jBxxbHyskgnjzRemKTk8m9U7QoKasIArB8Oc0ka9VSxuaNHw98nur1txSzV0v1PvPzo/69e0tt%0AbdoYn/9YXwFbwdKl5NIZMkTZbuSt/fdf624nvRnvkyfSNhOssdWQLV+eQqG5B5ejw6RJSrtvvf5X%0AviF3ZOuZKSnAqFHA/fvK623ZIu137EiPM2fSY1SUVIsVcFIkt7X3OotzBhnycho1Ap4+BX75xQnj%0AkGFvdSZeR5bD4XA4HDtpsIRyi8QJIlqtbIVTD07h6SdPIUCAj5cPAv0CFf1zBliPmXr/z/cNjy05%0AtQTjdo3D3DZzNcdqLaplLi9TIbgCelfrrThe5ycSyimftzxqF6ptNpCTTZQT2bZMW4gTRJwIP4HI%0A2Eir4+SkIyYTuV9evNA/rqMgir596Q8g43bQIHIN2cpJrecfQUHK/ZkzjWMH8+Y1vnblypT7yoiN%0AlbZFUTq2fz9QurTkIbbkfT5/XsrxM+LHH8k1tm6dbYbp9evStr8/0KIF1Q7JZGGy6Up4uKtHkC70%0A6iWJLw8datxv+XLg008pOOCHH6Toe/YWYkEMcXEUnS/nxg2gZEmlZ3PdOtI6K5YqtJ4zpzL01suL%0A0t4tffyswixzvUgGlaV865by8MaNabivBbzsdLFyjyyHw+FwXnrm/TtPN5TXGpGxkTj14BQAwCSa%0AkGtqLhSfWxwAeUoZ/t7kXWr3SztU+K4CRAvL6cFZg83bLPz43T/eRWRsJC4/umw+9mXTLwFINVIB%0AoM/GPobXbbi0IQK+lmQwR9YdqTheq1AttC3TVn0aJyOIjqYZr7e3sRFrK3pGrMlEnlM2m963z7Zr%0AFSpEE9qKFcnbuWcPMHasfl+9EOFz55TjKVRI2v73X2m7YUOSal2+nPZLlTIek16YtMxzBIBygJnk%0Aqy1xj2XKKPd37qTcXY6WhAStVRMXZ1xnxcORf1X/+KO0bTLRsVOnSKypd2/g7l2KnpenkDMR58hI%0A4MIFrRGbnExGLCCd16gRfRWwdjljxkjbwak/FXPn0teHOuLfKhUqUCSCDe7lSZPo8cgR4OZNIHdu%0AO++VTnBDlsPhcDgvLfHJ8XiW8AzD/xqOWotqISHZWOHUJJpgEk2Ktvwz8pu3n8Y9BUDG5/nI86iy%0AQMozTTLRyvfWa1tx+dFl3IqmiaC3IKtdkMo/ff8xbwdPDzZ7TgEg9B9KxupfvT8+bfSp7jhvRUmT%0AzGbLmxk+n9ltZhse42Qw8hqctnDpEs2gbUUQaObp70+z70aNaAKr5sQJ5f7Nm9J2UBDQpAkweTJd%0AY9cuZd/vv5e2vb3JPQUAAwdK7eHhpJAjCJKicbt20nFWW8TaLFkUKVR56FCyIlavJiuC8d13UmKh%0AnlDWP/8ow5D1kBvdHImAAMqnlMfFyl9jn8wX7Kk2KI8flzyt1asDy5YZn5uNSlijYUNlIEHBgvSy%0Aeat+AkTR8jqTWmetZEkq2wMoMwgOHyZvssXI/6xZ6bukcWNl+1mt2B8LpqhVy1i8ylkYKUHrwQ1Z%0ADofD4by01PyhJnJOkeK1joVrc1ABYPnp5fCe5A3vSd6YuHeibp/S80qbt+VGLACFMQoAY3bQsnrZ%0APGURPTYaE16TEpD8fZS5gb5fasNJp7eaDi9B/ye8+NziSEpJwp9X/8SesD26fUzjTbrtbsGkSTRL%0AtKKi+VKwfz+5W5KSgKNHaaYqimSEVq8uxR0eOECxiAx5DKRRWR11vc9PPwVq1FC2WcpTDQzUtplM%0A5LFLTiahKYbcrcWS/tgMu0cP43tYInt2YN48yYooXFg69tprxobskydkkOfJQ15heeKjHFsWF9at%0Ao/eq2qh/GShUiNShBUHKxQaUCwoewLFjVKbYWiCE3AhVp5Vbwij4JjxcMnLtQS4kNXas8muSfdTP%0Anwfq16ePuF2hxwUK0GMVrdjf1Kn0qDa804PSpa33YXBDlsPhcDgvLZceXVLsN1raCAAQ8TwCQqiA%0AXht6AQCmHZpm7sO8ovaw+cpmhVDT2otrAQA/tP8BOfxzKEKNs/llw+2RlmvJ5s5i2WPVZXUXtP9V%0Av4ZnpeBKENw594+piujF1WUmnj8n41FdzzUpiQzTuDhy4wwfTl6uV17R1qcIC6NzGjRQ5rnNm0ft%0Aomg886xVi46Hh5PBzBSOGdbqr+rNwgWBxKLswZZalraSX4qQMDRkF0vCZ6hXz3i8toQkv5lavqpF%0AC+t9L1xQejE9EfVryVxz8pjbJk0ybDhpRRTJiD12THo7R0bSv56pE69aRYEJe/aQcLa9Cr2swpWz%0ACAkB3nhDGr+cq1fp8eBBZbs8Nd0iZ8/q5szLRcnd7aeDG7IcDofDeSlJMaUYHuu2hnLuVp0lr1WN%0AAjUM+9rCtuvbzKJLcoKykKjO0DqSB83XyxdZfbNq+lpiWcdlKJ1bWsbecnWLYd9dvTPIe8Rmg3JX%0AxsWLJHVphHpmJgjApk1Okuh0E777jp5X9uwUpqvGx4eMu4AA7TFLNGoE9OwJHDpk33kFC5LBzChe%0AHChSxLpBWqkS1SbJlUtb6FIPeeixHLWwVFq4e1dyrTFDVh1baWms9+4B5crRti25yuNkSuHR0cYW%0AQ0oKfQ48PVyZ1R+2hIcsQEVEKIWFRJFEnfLn1+axAuTZ/OAD+z+Wet7b48ftu4aaTZsoxFj972je%0AnN62f/yhbLc5VDc4WBGVERVFae7MUeuOcEOWw+FwOG7HrahbEEIFw7I2zuBpvLFBtf/2fvP2sXvH%0AUCFvBd1+zUs0t3iPI+8eAQDcfHpT9zgzWIMDg7HkjSVoXqI5grIEKXJxy+Uph6r5pbqc89rO01yn%0Ae+Xu6Faxm6ad8Vqx18zb+bPlN+znVPanvoYXLkjujUqVKP/xtoHHWU+yslMnao+Lo/BaTyUxkV4D%0AI+lTSyVybMHLi2bir76atuv895+yVogl+vWjhQl1oUs9Bg8ma2HzZmW7I/GVRvj4SEmEbEzqop5G%0Ar3OnTmRoMu+iUUHLK1eAM2eAb75RLkTkykXPxaQTtn/lirQ9T/v59QhEkUo6AcCsWfp9Tp2yP9/b%0ABSQn6xtnvXtr29LKK68A06aRfhkLkrAnNNmIuDgpaEIejBEYCGzdquyrzhiwlZo1lSWh3RFuyHI4%0AHA7H7WBKwCvOrIAoimiwpIFuDVV7WX1hNYRQAT+d/AnB04MVx7pW6IqKwRU159T5qY7CsJzUZBLE%0ACSLECSJ29t6Jtyu/bXi/IjmKAADikqV4tGx+0sQ9h38O83a/Gv2ws/dOAEB2f8kwuPvsLma1oonj%0Ab11/U3hvWXuATwBG1B2hO4byecsb5v6mKzt3Gh8rVkyrNGuNrFmBunWBVq3SNi5XoZdvmiP1///5%0A59qw4cxK+/aSFXH/fvrFKqqN63796F579PPG8SWpgJsN4XPn9EvKsPzkzz7Tv45eqLRcTnb4cMvj%0AdkfKlVMuMg0cSBEAcvLnp9fFhTx6RPVX9dYS5OzeLW3PtqB5ZzIBAwbYvq5jxJgxygpPzkbtgWVc%0AlkTuHQpq8QSZAm7IcjgcDsftEECTWxEibjy9gUN3DumG5tp0rVABBWbQxLn72u4AgAGbByj6nBp0%0ACjn8cyA6PhoAUDxXccXxnf+RUfb0k6f4vPHnimPjG49H6dylcXzAcXzwygfm9n1998HbS5mfOKDm%0AADwc89C8nzervhJHgI8UvxbaJBTNSzZH9NhodK/cXdHvw1c/hDiBZigsTHn0q6MVfea3nY8yuVXl%0ARdIL5nkVBGD6dMt9164FfvqJ3CP9+9tuoO7Y4XmhxtHRyn1RJK9eVBQl0YXan3ft0WzdCowYocxp%0AdTby+NC4OEkU6sIF/f4sBJ6FFsvb7OHIEW3b0qX2X8ddiIqSki8BWoQKDCRBLTlyq8lFBAeTUbdo%0AEe0/fKj9qjhwAGjdmra7dZMUf/UQBLpWkSLpM15nUbSotq1xY8oSYFhLebdGp062ZRBkNNyQ5XA4%0AHI7b8seVP1BmXtqNsIjYCMNjzUs0R/UC1ZHTPyeeJdAvdVhUmKLPvltUDyFXQC6NUFKF4Aq4Nuwa%0AahWqhfmvzze3NwhpgKAAZf5faJNQBPgEoGr+qqgUrFMPU0b4qHAsbLcQH9X/CIDSe6uHn7cfxAki%0AprearlAlblaiGVqVygAvptFMKTxca8gxBgwAfH1por9jB7XJX9+fftI/L8U4v9ntSE6WwmlLPctV%0AgwAAIABJREFUlpRm1lWr0nPNn18/pDozU6MGJfilp3KM/Np6SY8MFu+p19dSPjegLVtixPz51vu4%0AK2rlIGbU9u9PjxMnUvRFBoUUJyZSKnhsLH20EhLo35coldPG0qXAL78A+fLRR+vMGckhL3cks5LI%0Aw4ZJbSP0A1vcmqJFKb1bLgDu56cMAnn4UHuePWzYYFsGQUbzkn1zcjgcDscTSA9V3TvRdzCszjBN%0Au48X1T3M4Z8DMYkxuBOdtjiyZR2XYWXnlfASvODv44+kL6TyHgWzFwQAnHn/DM4POW/xOgWzF8Sg%0A2oMcGoP89RMEAVNaTMFHr36E2E9tla90gAiDxYKCBSmEtk0bmjla86bev091PkuVohmrHp7ikW3S%0AhAz1XqR+bTGOkZNxWCqEqVfYU28boPdpWJj2GpnJw85y3QsUIEVbJgJWogSVMho/nlSG0pG7d4Ht%0A2yl4wd8f+PlnSkf29SXxJS8vpdF29KjSqDOq9Rqcml0ydy4Zab//DnxE64bmp+3ubN9Oj4UKUYo8%0AQy3w5Elrf/bADVkOh2NIXFKcRWVXDie9YKHFmvZQwew1tZeQOSGYd1QrtFIyiFQ2cwbkNPdjyEOF%0AbaVP9T7oWVUywHy8fLC7927cGH7D7ms5Cy/BCzNazbBPDfmdd8iFUbOmbf2/+IIemzSRwjPltUq3%0AbdNX6VWTPz95uq5fp9mpnrCMJxiyt2+ToSNHrg7MSX/0khu//loqVGnL/0OeUCkXKdtHURooVozc%0AgnKV44kTlYmaljzC7g57jf74Q6saFBSUIfVYihalcOCCBZ1zvRMn6CuEheQKAoXNvvUWtYmi+39U%0AO3akR3nJV/m/4tYtemSaZWkpA9Snj+PnpjfckOVwOIZk/SYr+v/R39XD4HAU5JziXFEcZjRHxSvV%0ATIvkKIJpLachOGswPmnwCZ58/MThezQt0dRsMLs9jx4B778P/Por7Z86RTM/S4giFVsEgA4dKF9O%0AFJVuETnyMiVyo3TmTG3fDz8kAZ26dSVBHk+gWDFpe9cumknmtlz/l+NkihSRXGyMTz+V/g9Dhuif%0AJ49TbdGC6q6kpEhJh9WqKWNU/fwkkSjGb79J28zIbdqUHp8/t+tpuASW6z5ggLSfQURFSbe3tyyt%0AOvx19WptH0dVfN2Jdeuo5q210jhly9KjI2Lmfn6UG/vDD/afm1FwQ5bD4ZiJjI2EECrgu6PfmVVa%0AV5xZ4eJRcV5GZh2RvHDHB2iL7jHlYWuIFjx3373+HQCY66/GJ8crjrN6rpFjIjGlxRSzmFKmJzhY%0AO3OpXVvb7+5dSXnYy4tUVADJVWCJrFmpGKLacP3wQ/3+Bw6QiA6Ll0trqZr0YssWrRf28WOgWbP0%0AFTbiGDNjBjB6NBmaLPZy4kRaGHn9df1zfH2BmBhp//vvgRWy38IzZ6zft0cPbTwnU0weM8bm4bsE%0AueeZufLY5zuduXVLWVqYfZx8fYE33yTPqcmkVSZOSaE/uSDRkCH0FZWSQv0jIyntOQNt8nTD21sK%0AjbaEXKR77177RZ/Kl9cXXHcXuCHL4XBwJ/oOhFABRWdTnM3QbUORkJxGiTsOx0FEUcTesL0AgGI5%0Ai6FWIf2ie5MPWA9TPXTnkOGxwbUHY8v/tmBEPVL36FNNGT81tcVUG0fsnpwadAq3RxrUa7WVKVOk%0A7dOnlceKFiXlYUdnhW+8AYwaRduFC9OjtWsxY+Kttxy7Z3ry7Bl5o9UuJO6FdT3Tp5NXlOVcly9P%0ACyOWSh6p69v2dyA6ibkDCxZU1rNduFAZdu9uyKMJGOmcBwtQCKtcaVfOsWPAmjXkcWXe2lu3gL/+%0AIiEjLy9JM41VAWLrZF5e1D842CPK3KYJdfUnX19pu2lTyinOTHBDlsPhmHMCE1OkcKqs33hwTg/H%0Ao4lJlDwhG7pvMOx38+lNTNgzAXv+24N/7/6r2+e/KONCeIIgoF3ZdvAS6KewUr5K2NmLyuyMbzwe%0A3SrZWefUzaheoDqK5tSpy2AN+YRdLuF59Ki0vXCh8flJScbHjLh71768V7XX0x1gyWiMJk24EZtZ%0AMfJOqkvQXLxIjzExJHj299/SsV696H3vTjx7BhzXRsDAx0eZjOlkTp8mQ3OFKgBM/nJVq6Y9LySE%0AcmfzqqqYnTpFXyeZzWizhU2bKPiAiUDpeW1t/Yr2BCkCbshyOC85lkIvGeEx4RBCBQihmSAeh+P2%0AsFquAJW2AYBJTSYBAE4OPKnoO2nfJDRb0Qz1FtfTvdaMQzPM2+MajjNvy2u5ymlesjnECSJCm2Yi%0A1VFrxMZSLuGuXbSfkkIeGTYTZMJNgwbRTHPwYPrT488/yduVXgzTqk67DUxACKDXLjY2XSf/nAxA%0AXXoGoM+H2u3FKFeO/vc7aUEMX31FMa3Pn5Mhq1b2locvu5qoKPJQv/KKst1kcmxxKpUDByiPUx4K%0AfP8+rYXdv09R2kY5q61aAevXUwUvjm3kyUPBBy1b0r5e0AETnrYFdw/D5oYsh/OS8yTOuoBN4VmF%0ANW2bLm9CZGxkegyJk4lgYeu1FumHB+tx9THVKaxRoAYCfGhJ/YvXvoA4wfKiy9QD2lDg2oUot/Oz%0ARp9hUtNJ5va8WfNq+r50PHsGnD8PXLhARQhbtKD25GRlCRJ53Yo+fYy9scnJxjmHzqJv3/S9vr1c%0AvUqv3ebNJAjEqFKFYiHd0XPMsZ369YElS6T9XLlsq/krNwZnpC6mPXgAdO2q7KcnbpbR/P03WStB%0AOhoAouiwJZOSQuVsGjUi+13+lfL227QWVqiQFAbMYHVh2Rp7587OUyt+GRk61PJxUSSH+5w5yvb4%0AeFq/yKDUaIfhhiyH85KTd7r9E/rnic/R6fdOaPtz23QYkWvx/dIXsw/zWo/OYsfNHQCAk/dPmg1U%0Aa7RYSQbVzFbaSR4TZtJj7K6x2HJ1i6KtcbHGAIB+1fvBx8sH4gTRqkH80pAzJxlcdesq21NSaGbD%0A+M8gPHvhQmDkSGlfXX8zPZCXAvrf//TDIDOScuXIm/3GG8r2CxdcMx6O8+nXT9q2VWQsRw5p+5NP%0A6HH5cm0ZHnco7tmmjbYtW7Y0u+J8fMhg1YNVLlLzxRf2eQs51vH1VX6dM9jXOhPJUuvsLVhAj+5e%0AT5cbshwOx25YLu2ZBzYoN3oQoigi2ZSMUdtHuXooHs3jF4/xw/EfIIoi3v1DEjhZeNxCXqUOlfJV%0A0rRl98+uEDBSG6Udfu2AO9FS7Uimvu3tlQFGliehzudkCAKVDbkqW3Ro316/76BBwOzZ5I1MQ+ih%0Aw/z2mzYMUs7Fi6QY7Gzu3ZPUZqwx1bMFw9yBhQuVzm6PhdW07dVLauvSxTVjYcjLYMm5dk0rC2yF%0AiAjpYzFjhn4fPQ0pOaWN1yk5aUAvNJsZqkZf3aM8ZBrEDVkO5yWGTfIB4PvXv1cc29d3H3L451Cf%0AgrikOPN5KaIbrCY7kWRTsmI/ZHYIOv/e2UWj8VzeWf8O3v/zfYzePlrRPvvIbKvh6F/t+8q8nS8w%0An26fhBSlonagb6BiP2ROiNn7y96rTNCJk0qoHTnAai+Smvbt9Zf804siRWzrV6kSUKJExt1freoM%0AAB9/7Pz7v2QMHkzVb37/3dUjATB+vOPnMkWiFSskQTVrcZ/pya1bWmVmgEKgrRUn1eH8eWnbqLrQ%0A7dskxCQne3Zg3jxaW+vd2+7bcmwgOFgZrg1IwSxyQzZZOQUCQF5yd4b/snM4LzEpJskQlYd9ihNE%0ANCrWCNFjozWhmI2WNtIYfJmFJJNyafLOszvYeHmji0bjuWy/QXKJ8lqwjPwz8uPwncOG54b+QwYW%0ACwnWo2RQSQyqNQjnBp8DAHMerZxy80mgiBuyVnjxwro0pV7I8M8/p894bGHbNuX+r79q+7BZdUaI%0A6VSpQq9htWok6sOwZ7GAY5W33yZPX5kydjsL0w7LH7UnB5zVXwW0UQ3ME3s7jeWx7CU8nEKcAf06%0AN7VqOVzv2EgheMkSpeC5PDvg0CFK1R86FJgwwaHbchyE1ZeNl5VPZ2tx8s9Xs2YZNyZH4L/sHM5L%0AjNwgtdU4PXH/BLZe25peQ3IpSSkuCI/MhKg9pABQs6A0e6m/pL7hud0qUsmbX7r8YtjHS/DCwvYL%0AUTlfZQDAxCYTAQB+3trkqkxnyCYkUOze5MnA0qVAWJj+Mro1mjQBGjakOg0A1bFgrFpFcqJybt5U%0Ahhu/847993QWalVkvbGkl1qw3PCIiSED9uxZqS1Q9t5Pi/fuJSYqisIeBYFqhMoZMwa4fl1ZliVD%0AGDSIHovaUc5KXrB0/nznjscRNm2ies19+xob0Ho1bmyEfZWo6dfPOAOgQgWHb8dxAkuWKNfe2E+J%0A3Eur57R3JzLJLzuHw3EEufE6reU0m8+T5z1mJjKrpzmj6V1NGR8mThBxfIBtojw5/alWQIFstoe2%0ADa0zFOIEEQmfJyjK6kw/ON0cdZBpDFnm9vj0UwpPLFECGDDA/uvExSlnnufOSds9emhDC0uUIFeY%0AO+Djo022e5j6f4+IAPbuldrVIky28uOPZEmpvVby+xrN8H7+Gbh0ybH7uoiJE+npstqTriQoCBgy%0AhLbbGugJZmQkOwAqo3PnDsns2oq/v7StricsF3l6Yr1ygFN4V/a7fVJWxkwUyXv87bcU4+sg2bNL%0A2ykp5NWTB3uondmzZyttfU7G8+67QKlS0v7gwbSQ9OqrUlugdl3arciQX3ZBEJYIghApCMJ5WVtu%0AQRB2CIJwLfVRR/ebw+Ew4pPjEZOgHya35eoWdF3dVfeYJZjhNqDmAGTxNVhOfYlgIbEA8OfVP104%0AEs9mwfEFmjbBBmEck2jCwhMkCOWoOJO8rM7HOz/GXzfIpZMpDNnr1/Xb5eVxrCGKpKj777/Ajh1S%0Aew5tPrxbExamrAtRtixZYgUKAE2bSu1//GF/qGRsLDBwIG3fuqUUdurYkR5Hj9Y/FyAPcXrW0nUC%0ArVrRU7p3j/ZZFHTr1tq+a9akyb6xCyNHoXpdICws3YeixNvb9txsOSVL0qPcqAWUhmyePI6Pyx7k%0AwmfqcPz8+alGs7V8eAswo3XVKqpQpP7KZx8dgAI+5ILnnIzDUjDN6dPAtGnKPGZuyBLLAKj1vccC%0A2CWKYhkAu1L3ORyOAbUX1UaOKfqTzQ6/dsD6S+shWst1U8EM2Wr5KZzoQL8D2NV7V9oG6sEsPrXY%0AvN3+VwOlVo5d/PmOtCBgGm85se1sxFmLxx3hwG0ydrwFD1It3r6dPK8JqaJWSUnkgTXyiDLhGDkm%0AE3DkCM0uW7SQjDEvL6ByZf3r/PwzsMuDPv8NGkjblsqiREbaV0rkxAnjYzdv0uOnn9p+vXTA3hzR%0AlBTgrbfoZUhOltYwihQhW18Oe6lSUmj7rbeA4cNp286fGJsQRVp7EARg0iTlsSdP6Hj58qSiWpvK%0AQpvXGdyeQ4dI1VtdU0adDpCYmHFjAoDVq9Pt0kYfNXmZWge0pDhOwpq8weTJyn0eWgxAFMV9ANSx%0AEx0BpGacYzmAThkxFg7HU7nw0HpdwocvHlrtI4eJGzHvV4OQBmhWQj+z/9nYZ3Zd2xP5pMEnrh5C%0ApqBpcfKInRt8Dq+XkeLJrHlla/xQw+ljeRJHPz1qpWO3pnVrMmIDAmhW6OennF2wmD1RJKOUhSY+%0AeABUrUphw97eFB/m5WVsnK5dq9x/5x3ryh779pHLxdNJSaEyKJcva4+x10XtKRMEKQRb7WHLQCpU%0AoH/vwIHSWocRJ08CFSsCf/5JnlUAeO89ZW6i3FPGuHFDP3yXedri4hwfv5zDh+maLBp8sbSWiLNn%0AlcbPzJlanS9L7N5teU0iQ8ifX798ldq7e9b5i3gKrL1RMoCuXSmU9coVV4+EYw85c7p6BJZxZaxV%0AflEUmZrEAwCOyaRxOBwzR+4esav/4pM0a1h9wfrqbHb/7Ej6InOLIfn76E9O5WWKXEWKKQVCqIAJ%0Aeybg0sNLGLZ1mFuMS48c/jlQNX9VsxiTvYypb1C7IQ1k9XU8ZC5DefNNy8d79FC6PIKDpfzQggXJ%0A0LIlPDAsjGaW9tKoEY3BXTASupIrxjJmzybvdOvWZKWtWqWvNsPiaNeuNfZepyEE015u3JAc6gsW%0ASLb3jz9Kax3sT576+O23JEJ76ZLSWF2+XD+Ft0sX6e2nFllSc/kyULeu1nsjJzpaqxmmpr6x7puu%0A1y6vlDlg0TZLSgKaN5c8uG6HPAkRsFwP2RnUqaPf7qQ6tiYTUI6E4hUquHK8vICffqIsAI5nsGaN%0Avmi9O+EWSUMixUPqBqwIgjBQEITjgiAcf/jQPm8Th/OywYRtYhJibBIuuh1NCUmXH+l4JXTw8dIu%0A0ccnG/xqGZCQnIDYRIMi7C7G6DWr+UNNu8O2nc3J+zRDnbRvEtr90g7zj82H9yT3/IWJSYxBdr/s%0AFvsIoQLyTMujqxTdvETzNN1fz4BmIlJuz7p1lo+rvaHMkLUn1HX3bq1YkqdiNMvSyzscNYq809YU%0AjVjc6muv0cLAli1pG2MaKV1a2mYiSEbUqiUZtSNG2HefwEBg+nTalpc3TUgAtqqE6mvWpJIq7G13%0A6xa9vIJARvKsWSTkY0kbSS6CrWbnTnprW0JuxN+9qzzGngfgglI97gjz+KoXbmLt/y1OTtbqU8kj%0A+8PD7b4kx0W0aGF87NAh6+uq7oArDdkIQRAKAkDqY6ReJ1EUF4miWFsUxdrB1r7VOJyXHCayk2NK%0ADvRc39Nq/0LZaZZROndpKz0lSgWVwuhXJaGT6Phou8ZY/YfqyDbZPZMu5Dmycs5EnEG/Tf0yeDRK%0AYhIloa//ov4zby88vhDrLq6DECrg6L2jeqfaTGxiLB7Gpn3BcPd/u3HwzkGr/Z7EPcGsw9pasw1D%0AGqbp/scHHMelD5QuJ1vEplzOnzKBsRcvgIsXyb0hisDKlcDTp9pz8uYli8CSa0xOXJxSDCmzcecO%0AvY4+PqRY8t579p2/ahWwaBFts/eMWrgpnb2xiYlKLSA9nj3TGm+W2LBBqhspv0ZkJHDtGumFLV+u%0AXd/o25ci29u21Y+QBejtWbw4ObwBCmX+6CPpuDqCnSE3eFikPMNSOOP//qdtK1pUCkyoXRv47DPp%0AWEaUEnYKjpTRsgV5PuyFC/TdwqRqHahj1KQJrRPJ36Py95ZcBZfjnjRPXSuWB+U8U2WPqYMG3BVX%0AGrJ/AOiTut0HwCYXjoXDcWvuRN8xbzOvK0Ne03XHTUmF9PcLv+te61bULcw+TDOOWoVqAQCmtphq%0A81iuD7+O6a2k5W6WZ2srzPt748kNu85LL74/9r3ZM/3LOePapcvPLIcQ6jpjaPOVzbrtg/8cjDfX%0A0LLpjhs7dPvYSrbJ2ZBvRj7z/qbLm3Ah0nputhx7SxiN3TUWL5JeKN7XgX5pk0n09/FH+bzlETE6%0AIk3XyXB++40eBw6k0jgVKki5mD176teq+P57bVvlypIxxvjvP3KbsPI9mYkmTaTtIkWkOh/Vq1P8%0ArTUEQYqB7dVLe7xUKVKMvn0bqFdPEnxyIiYTrUUIAv3LfXyAceNIZAlQ6lpdukSlTgoXlgxAUdTX%0A/ALIVunUiV4mZjy+8QZdIziYPL59+ijFmRnyl+/XX8nYVWPNa9Otm35OLRPO/fJLqe3CBeDtty2X%0AM/3F4Gs6Xz7yHqvzYvXWf9ySo2lbiNQlJQXo3l3aFwT6bvnhB4cveTB1jVK+WCF/DzRq5PClORkE%0ASzWQVxfLbjmIym3JqPI7vwI4DKCcIAh3BUF4F8AUAC0FQbgGoEXqPofDUZGUkoSQOSHmfXUob7tf%0A2pm33yhnvWZi61WtMWr7KAzcPNBsPKSl9M6zBMdEoMbscH4epL08iXuCD7Z+gJYrW9p8jqvyUmsX%0Asp7sZe+ighw9z3qn3zuh8gL78lyteejbl9W6dQK/CYTPl84vDJkvMJ/1Tu4E88ja40WsWVPbdvCg%0AtrZs8eLur9rhKHv2ULi0kevNyMKTo46BDQlR7pcqRW6/w4ftL+djA97e2ujwKVOkdF0fH8lgNars%0AI09dlhu4rVpJ7QULUtsmC66DceOkbbngU7ZsQO/e2v7r1xtfiyF3YosihSqztRZ5OZCKFcnA9fW1%0AfD0WsKBGb51Gz5DdupW80W7F5MkU6utMBWP5P/Dzz6Xt5s1p1cCa698Cc+cCjx4p03uzZnWsShEn%0AYxk6lN7/RYvqH/ekoJ2MUi3+nyiKBUVR9BVFsYgoiotFUXwsimJzURTLiKLYQhTFDKoIzeF4Ft/+%0A+61iPy45DibRhNHbR+O/p/8pjr1axHosyJXHJBn448kf0WU1CT2kpTSJPaHF8jxTW/Ny0xNWW/TB%0Acx1hGAOeJz5Pr+FYJDjQemqF2ltvC7ejb+NZwjPkmqr09v11XVJ7SUzRTqzux9zXzW+9+pgS396s%0AqO+m2fT2Jnz/+vcZJhx2/6P7iBztbjNWHe7fl2bcRgJDeshDA/v0oZmluiasuqaJixBFsg///jsd%0Ayrg0bWpcJ+Lbb6V6ngDVn339dW0/ZvAGBVFBxQzCllzWf/6x3qdpU8qRTavD+JtvyF6/YBCMwQzk%0AIyptQblBu2kTcPy48rggACVK0PNtJ62/Indu+8fIAhb0HOgA/StZuKvakI2Npfur1yP8/TNY2IZZ%0AgExOun59eg+nhyL2nDlK1zdAqwZe9pkB6s9tcLDy/+xAyi3HBQgC/e/YmolaFE1dksudcQuxJw6H%0AY0zxXMUV+2cenMHk/ZMx8/BMc0gpIyE5wSGPISu/Yw9fNqUfxah4C/UbVfh/5bwf6JVnVuL0g7RN%0ANpkhywyyCa9NAADMaT0HAFCrIIVeL+24FF0qkNH/MPYhIp5HYOqBqRkqAPXb+d/M29eHXdcVNHLk%0Af19sTjHknKL01MUlxaHtz23N++oFk9jEWBSaVQh+X/nh+2PK0NbROyh/On+gvtfKS/DC4FcGw8fL%0ABwvbLdQcX/LGErufgyUKZCtg0yKAyzh+nMJV5R7BLHZESMhlXBct0hc5kicMZiBxcUpFXS8vSmFt%0A04a2WU5luhMYCCxdKu03aEDe7xcvlP1Ynw8/VNZ9SSeSkqhG67eytUpRlEI3AaBxY3rUiyBXIwj0%0AdipRIu1jq1eP7BxLqPNpO3emEjmjR1Pocq1aWsMnLEzyMjPSEiiwYgXd4/x5ZXvVqtK/UG3Iyr3R%0AzOhv3Jgm9SZTBlaqOXyYbsoSFuVCbs4IX5evNNir/GWApTLTtiy2cNyLqlXJO/u7KhPN3WvHyuGG%0ALIfj5qi9YS1WtsDneyhEKCFZ+YsbnxyPdRetqJ7q4IhHtmsFUgmITrDukY2MjURYVJgi9LVlSdvD%0AefXovbF3muuOMkOUhWsH+FBc2qDagyBOEFGvSD0ApIK78fJGAEDfTX1RYGYBjN01Fu1/NVA/SQca%0AF6MZ7YmBJ1AqdymcG3wO23psw/q3JDdImTxlnHKvaQenKfbLf1ceQqgAIVTAlUdX8OjFI/OxD7Z+%0AYD4mhAo4dOcQAGDIK1bkVQG8XfltxX7lfJXRt3rftD8BV5CQYHmWZ8QrrwD//pu2e2/dSkaYn5/+%0AcTu9Lmnh/HnJcLWmiTRqlPExpxsTTFZVHmdrtGBw756Tb67k8mWpPDBzxgHA48f0WL8+CSTNmEHG%0AgSgCgwen65AcokABqUwPy+UdNUqpGAxYDlO8elWbl+sIlSoBEbKU+GHDpJRytRC4/H6lSlEq9f79%0AUtuQIZRSbgsPHtD/xqEIXW9viqFmVoM8VrpzZwcuqIK9oZzIxIn0uGCB9lh6VxDiOB9vb1pYYgEr%0Ahw/T944n4fykJA6H41QshbJeeKiM/ZpycAqK5LA/QcURj2zOAFpGtyW0OP8MrXdu6emlmNt2rs33%0Ae/D8Abqv7Y4mxZqgSv4qtg/UAmJq1S/2yDyaAmimM6PVDLxe5nXULlQbrxZ5FQfvHMSB2wfM58uF%0AttKbLD406WbGNgC0Kd1G0cfXy0pimY1M/Gei4bHy35U39LbKqRhsxZ0D6T3EODf4nNVz3BZ5cp6t%0Annp1DQsriKJkkypu0batbn9HuXePhlalCuVR5cljW8hlSgqdYw8xMVqRkYMHgYapwtVOC3po1ozc%0Abt8qUzXMkru3bkltt2876aZK7t2znD8oD7F1pMSvK2jd2vr/aPdu4JNPgGnK9TE0bKiM+E4r+WQp%0A8V5ekkf2119JIOrhQzJ2Hz1SnnfmjHJ/yRL627WL3jaWqFKFrlepkrJkkV3oJQSzcjlpwRmu+VT+%0A+kv5NdOxI7BvnyTYBdgXSMJxT+rVoz9PgntkORw3JzbJetKJ3LPliDHjiEc2VwAtd7PQ4tjEWN1Q%0AW6PwX3k5GVsoOLMg9t3ah0n7JqHbmm52jlYf+XgXHFtg3melWgJ8AvB6Gcql+6rZV4bXiUuKw7Ct%0Aw+wuRWQPKSIt+ev9rzZ23+iUe9j63omIdb4a8N897S8Dke5s2wZEp9//FAULSttPn1Ktk759dbvG%0AxCgdq+pSCbqMGGFRtZe9/WNjyUu1MDXSu0gRCjkTBMoj9PHR95qJojIC0shrWKYMhXM+fEiRlPKv%0AiRw5lIaFIEhGLNvftStNmjREtmzk3ixXTntMrvpTtaplJaQ0oGfErl9PnsMlzo2odzumTqX37NOn%0AUkWp/fudn5MqL+MjXyDZvp0M3SpVJO+xNWwJ52Y5ocOG2TdOm9i0yTlvDHXcqJ2cPq1dKytYUGm4%0AXruWpltwOA7DDVkOx82ZeXim1T71i9Q3b8trjFpiVD0prs8RjyzzEI7dNRZhUWHINjkbZh/RJr39%0AfPZn83ZaPIZ1C9d1+FwjmCcWAIZsHYLrT68DkHJn5cQl6dSPABnDS04twfxj8xH6T6jTx8hgQk56%0A/6uq+asCsF+1WJ5TG5IzBBu6b1AcT/4iGXGf6T9vZ2OLlzdD2buXBIH0St6oUdf7kFt9ycn68qii%0AKClt7NlD91m6FFi6FPHx2hqhBQoo93v1IkGOJEv/8jlzDBWQBw4kw1gQpMhGa+Gr6gjQfhT9AAAg%0AAElEQVTo7t0pNJNV8mAlVsaPp7K3ABkNV69SzmTevPrOp+BgGsdWgwCHFi2U4qtO59Qpafv0aeuS%0AuQ5w9aq0PXs2ldDZvp0iSJ88Afq5tkx1hpA9O73N00PLSA/5x7B1a/vPtyQenphIdXXlZYXu3ZOq%0AOOnRpIk27NoinToB775r5UNuAVPq93saUwu6qdaN2XeTXAy8tO2l6Dkcp8INWQ7Hzbn7zHrVe0fK%0A5xy4I4XIOuKRFWSzhBF/kZDER9s/wtF7RyGECrj59KbmPmkpD5PDP4fhsW5rukEIFRAVH4WYBNs9%0AvWoP8rLTywBIocVy5LnK4gTpPK9JXpiwl0Si7Lm3vVjyyPp608TbXo8wE7kaWHMgTg86rRDuevrJ%0AU3h7eSPAJ0DxfPU48i6JijQMIVfajl7217OtVsBC4UhGQgLNThs3JjedIFCs4KZNwE8/2X1Pi4SF%0ASdvjx0uJn3LXoMkEbNiglXyU06oVuTWZ4syjR5LyEUNeBxWUa1a0KHX77juyhcuo0p//+IPC+/z8%0AtOI5tmDkqFVP3jt0kLa7dZNKXS5dKuV3vv8+hRgyrZp+/ajsrShSiQ49zulEkcuVbPVYs4ZeE6fn%0Az5YrJ7nynJGwKWP9erokKxFcqRIwciSV0GmZKhPg5FtybEC+MPLaa9K2XMAqXlnpzszt2/RZYNWy%0AGEWKkGbbgQPac0SRAgI+/tiBwaotSVtJgyEbHi6ts40dK7VfvEj1iwHK5f7hh/QNWuFwrMENWQ7H%0AjYmMlTw5TL24Q9kOmn7MO6pGL9S3Sr4qqJKvCja9LYXPZfW1ospigQZFG+CPK5JWe92fyHNaexFN%0A7tuVsTI7tRE9UakKeStg2ellWHtxLQAgaGoQckzJgY2XN0IIFTRqu2rkHlk5gs7MsmWplmhXph2u%0ADdPGUD2OI1GNuOT0815a8sgmm5IBACP/Hqk5Fh0fjUZLGyE6PhrXn1zHoTuHzGJNCSlkEZTNUxZB%0AWYLQqhQJ4eTJksccOq5mWcdliv2/e/6NukXqQpwgYn+//bg98jZalGxh8/NqW7otmhRvYltnloe6%0Afz+56QByVXbqRHVTBUEqTmkvp08DJ09K+3IXmbxsRZ06NCtdtIi8JV26SMfkYYCiSBKurAYIczcG%0AW1ZQPnVKqcA6dCg5CFkeX3i49hy9UMmPP6aXY9Ysi7fDm6oqSYsXK/floi537gB161JunLo0q7wW%0AqMkG8ezKlYH//U//GBNxVfPWW/ToKeVwT52Scl0n0FqXUeQ4J53Qy98tWlSZm7t3r7SOcfy4JFq0%0AapX++cWKWS5P0qiRts2oxLEu6t8fR0Pd7TBkWarCjRsUYFK4MHnOBUESPD55kkoeyYc5cKC22heH%0Ak5FwQ5bDcWPkXsDN/9sMgAxHNUYeWabGKydnQE7kzZoXBbJJsYpBWRwrNVElXxVk98+ue+xpPHmg%0A1Mb0kNpDUCVfFRTLWUzvNEOO3juqacvhnwP9Nmlj8jr/ToqPTN3ZCKPyOXoe2ay+WbHlnS0onZti%0AqNRlkYC0eZytYckjKzc6RVFEbKKUV51rai4cuH0A721+D2XmlUGDJQ0QPJ2MKSYk5uNF7ongwGAs%0Aar8Il4dqa/yObUDL8n2q94E4QcS8tvOQ1TerRn26aE6DCusGbO2xFXv67LHeUa7oaYlBg5QuMDUm%0AEyVrMgoXpv41alC9EGvusZMnaWI4aBCwbJnyWK9elGMJUJ/Ro6VjRYvqx8ceOmTeTE4Gata0fPuC%0ABcm5W7y41NazJz3++y8N/403pBDGjz4iz5Laa1K9Onlb16wxFusRRXp51GVy5B4sNVmy2C7gs2QJ%0APRe14bt1K4VoTp6sXwI3ISEd6tCmA3r/S/UCACf9EUXg88/JwNy+nTyqb7xBx9Tv7bx5gdWraXvd%0AOils3ojt2633ASjdnmHVqNV7cydqa3mbSUmh7y91bD5bjLNSF2fpUloc2rCBQoTVASYsD1jP08zh%0AuBpuyHI4bozcIKmcrzKuDr2KMQ3GYFoLpfzjb+d/Q//q2hnStuvbIIQKmLh3orlNFEVzDujePnsR%0APkrHxWMj5yLP4a/rf+keY15i5i1kzHt9Hs5FnsOt6FsO1T2VUyWfZYnUX879Yi4Loy5VZAk9j6ya%0AG8NvaNpWX1ht8z1s5XzkeQihAgZtGQRA3yMrN2RXnl2JbJOzoeDMgoo+rxRS1kYQQgUUnkUxYmN3%0ASbFjA2oNQN6seaFmcovJihDjoXWGIvbTWJteK4f5+28ppLdSJfvOlbv7Nm+WLLty5Uj1hdU10XNx%0Ayr2sv/xi/V59+tC1fHykeFE1X3yhDEs+fx5Yvhx49VVzk9wbGhNDjubffye11ypVpBIhuXJReRA2%0A3121itJwmSdo82bpOrVqkXGZK5f0VP/5hxzQ8n5y9u1TDnWIQSUldc5syZLa0qyWCAigccnfQjdu%0AULh0gQIU0ihfC5CTZvGndGLJEjII5CQnk7FuMimViTkZx5df0vuafTy//JI+N3rlVeUC5Nbyxlu2%0A1C7EBAbS/1zO27JKY7oeTHmtqoXa+toWI02OH6cPtDo2/3Sq0KKFmP0ffwQ++IC25V97ehh9D3A4%0AroQbshyOGzNkq/KXo0yeMvASvDDqVWUBxjH1x2BxR5oFBwUE4etmXwMAuq6muLbQf0LN+ZMm0WQ2%0AZF8r/hoKZlcaPM6icwXyiqrDluVCSi+S7Jj16vDTKdvzIlnNV5NoMueGGoUW24KX4KWbO9poaSON%0A8e4oLVa0QJUF9tUz6bOxDwAqVyTnk52fGJ6j57l3OTdvAm3aaNvHjaPHJk2keEA2wwoJ0faPjSX3%0AC4u1vX5dOt8o5E5uibB41g8/1J8QbtwILFtmtrfnX1LFxX76KT3u2ye1JSWRYd67t6Lr++/TY40a%0AJMC0YQPdfswYqsYhV/NVkz+/viaMPAy3cGESaFKl5AJQVpxp1Ej50hiVp61Th4xtxg3t2o7NMAEg%0AtTc3Sxb9KiLu6JE9cUIZbc5sE29vaT2G4x4EBAA9euj/TyxpfcnzZlnaO/vcMmJj6Rp2vUflVqI8%0A3IJhSRZZz8iVW9cGIRSnT1NocJwNGTGC4HyFaQ7HGXBDlsNxY3b/txsAMLeNUjHF28tbkSv7SmHy%0Att0eeRt3Pryjm/P6xZ4vACgN2fSkTO4yqL+4vsLbp0YeOm0PKeOV7phxDceZt43yLesVpuJobVa1%0Agd9XNDM3Ci22hzPvK4sQHrh9AP+EWQ7lUvMw9iEqfFdBkRMNALv+26XpG5zVco6lHLlH3+L9xzy0%0A3imj0VMDAoBvviF3x+7dUtv8+WTFhYWRRccQBMndYI2hQyUPBiMkhGZvogjMmoUF7bbgzU7JQEoK%0AjhwWsXuXSIpLMoZtldWp6NZNqZYEULyiLMR49GjKU92+XeoiizZ2iLZtpXBH+csESGGTgNLILVqU%0AUnqNIrKvXdOP7v7lF/IWs0m9o7CSLHropQi6oyG7bp1yv1EjyinmeBZqoXK5TSiP8JX3u3lTW4/W%0ALo2liROlbblL2BbkeQNMSE5udRpY5raWDGIRBRyOO8INWQ7HxRy5ewSLTlgWqOleqbumbVJTSh5b%0A022Nua1ozqII9As05zzKmXeUpE1Noil9w0FTCf0nFIfvHjbvF8tZDDHjKDmocbHGAGw3ZK89lgSW%0ATg48qTHEQ3JKnjgjxdzwGIqr3HFTOq42HAGgXhH7qoFXzV8Vz8Yqi3q2WNnCLiM534x8uPzoMur8%0AWAevLXsNe8P2avpk88uGv3r8ZVeppGyTs9nUTy+U2KWcOaN09Ykixc4ya4m5uBiCIBU7ffBAORFc%0Avty2e06eDFSrBmzZIrUNHWre9Pcnp8m6jd4QvL3w6qskSqTnaduO1PjFlSsRW7gsjiDVmtm9WxG/%0AFxVFxuO6dcryIPbMY1frRLNv3UqeFku8eKGs3woAo0aRx1aP0qWVQi8sdDJLFvIW21KlyFGqVCFB%0Ano0bJd0tdzRk68m+OpKTKTJeHX7NcX+8vSn7gFG0KPCY9PwwM7UanjrMtkQJKT1eDgvEqFeP8m8N%0AkYcWy+sTyb6DDFGvoMg/HCrF41u3JAE3o5xX+emiyD2xHPeGG7Icjot5dfGr5vxHI/Jn09bYrF6g%0AOlLGp+DNim9qjumJFTFEiOnmkbWUbzut5TRk8yPDqlD2QgCAmYdmIjYxFgdvH9Q9p8TcEnhz9Zs4%0AHn7c3FYpnzZXsm3ptuhQtgNqFKgBHy8fnB98HicHnoQ4QcTabqRoXDZPWY1xWXWhcubxacNPsb/f%0AfhueqRI9wSuvSba9xvI84YjYCOy7tQ9NlzdV9Dk58CRixsWgdWnjYojnBht4MGU8H/dc0zasjo3L%0A8hnFjRukRMQ4nLoYEhxsu7U0Z45t/bZvJ6vPZJKKqbZrB0RGwjRlGmr/Pto86bOktaKmNbYDooh4%0A0R/ZQnLjVRxBxNYTQNOm+O8/chzfv2+5TqWtyOepERHGBt6tW9L24cNkgKalNmtGT25fe42c3/Pn%0A074l1diM5uefaTFD7pxXq0FzPIuICOCrr2g7PJyM0KQkSXysSBHbrsNC9qOjKaTfsFKXIADffkv5%0ArnKjdqb1OvIWkeX4P3lCUctDhiiDT+SVxhjR0frtHI67wQ1ZDseDMTJIA3wkl052P8nIGvDHACSl%0AJKWLIdupfCcUzF4Qi99YrHv8rUpvmbe3XiN1xRmHZ6DKgipouLShrjEbFhWGdZfWIXcWSSFFb+zF%0AchXDH//7AycHUfmUSvkqoUbBGgDIYwqQoNHDF1IIrVpoak+fPfi6+de63mxbePLxE4fOk4f/GuWq%0Asudiicr5KiNsRBhWdV5l2CfQLxD3Rt3DgnZSTZXO5TvbMdoM4OuvlfuvvKLfzxIDB0r1Thj9+5OV%0Ad+wYCS8NGkRKLW3bal2qwcE43nQMTpwQMGSI8vC9e8D335MDV82FC9K2IJCxyLidtyYEgXJAS5Sg%0AepNyR0p0NJWc1buuNViqsNyLJCclhaKkWb969gUdKJDX2XQFERH0+NZblvtlFIIgqUbLcbRiCsd9%0A+Owz5b7cOcpS363Rqxc9RkdTKL8lxW8MG0bqbHI1KKMEdYY6HUJOvXqK1aqyZaVDq2Q/E8WK0WIM%0AIFUQy5HD9Z91DscWuCHL4bgJZyPOImhqEI7dO2ZuK5y9MN6rYb/bRm741Slcx7z906mfcCbijEWP%0ArT3IS+gw4ab+NazXl/D1knJ2/ouiWq/fHPjGsL+/jxRqZa+hycrlAMDbayXpSCb4BFCtW5trmRoQ%0AlCVIV/zJGstOL9Ntn3PERq+ijGK5iqFH1R6KhQzGi0/p/1MoeyG8X/t9PB/3HCs6rUjz8zYkIoKE%0AlZKSKIHMFp48kequAiTdK3P9nTtHhsM1bSlfJYJAxqqcual55rVrk1tFTxlUxu+/a9uqVycDdPBg%0AUtRlhiH7q1jR+Hrq6D85okgTx7//pus6G7ty9axw6ZJUc9IV1K/vunsz7t2jSb5cv8uIu3fTfzyc%0AjMGWEtXh4fT+UC9kREVRQAlzsBqpcQMgt+n8+fpvHpOJFupOnaJ9o9DjESOkaJZUWHg0oHX0vvMO%0AlbWSl8/mcDwBbshyOG5CtYXVEBUfhdE7pF+4xJRE+HlbWZHVoWP5jpjdejZixsXoejCd5ZG9MvQK%0AVnRaAYCUk41oWlwZKtutYjdNH0vGdVR8FACgX3Xtr2yb0jrKtvLrytxpe8IkI+nOszvmbWd6qFn+%0ALwCbSv4M/2u4bvuHf38IAA4tZMg9rgAwveV0Ta3hQL9A9KrWK33ypTdsoPopZcqQ2FKpUpTkaFQz%0AJTGRFI7y5JHi2URRCvcFheixHLSyZckWZZdLSKDUWAXq2NdstuULM2bN0radPGn9PLVYEhvG1Kn6%0A/adMsWtYdjFjhtLz4gyyZAGy65eOzhDU4lXphclkrOZapAi9H+XetZQU/bDuwoXTZ3ycjEEuwibH%0AqMxUwYK02MXq1AK0nvfihVJcbeZMK6WqPvhAevN89BE9Ll5M348//igVKX6uTRcBIKm7p2KUcvCJ%0ATMzemvOXw3FHuCHL4bgZ+25Jy/yJKYnw9bZQC8AAL8ELI+uNRDa/bLriRc4y3Px9/NGrWi8kfp6I%0AFiVbaI43Kd4EV4dexZ/v/Kloz5M1j6bvkzjj0NwxO8hI7liuo+bYkNqOFbdbeWalefub5sbeYHv5%0Ap6+kWBzwtZ3qkzrYU2KI0aFsB5QKKmXeH15X31hOF27fVhYk/PFHemzalMLcsmUjd5ZcBtPfH2jQ%0AQHOppCQK4RMEbZjbhAmSvlNAAE0gNbQ2zim2FVEk58fz57aVT5FrRe3erXGK4Px5umZEBHD5snIi%0A6Ww++ohKjGQm5Do4CxZIocbOpnt3SlVkIZeMJzpfU0WKSF5vuRNt7970GRsn42jRgspfyTGZlGkD%0A1ihThh4vX1ZGXAQGUoRDVJSVC7BokvfeU35vfvWVJJVcv74ykT+/UlfDqH6xPc+Dw3FHuCHL4bgx%0Ajnpk5Ux4bYKmbcPlDTo9HcfI2B7feDzK5Cmj8QZ+3vhzTd/Ddw8bhtmyuqwNQ6RCmj92+BECBLQt%0A01b3HGv8deMv83blfJUduoa7kidrHlwffh2b/7cZ23tuT/N7SJf4eOWkymQiBSNriVWxsWTsXr8O%0ArFhBAidqUq0CPz9tzuivvxpfesMGuuzly6lD++svCiXuqF0A0SM5mcSRH6qqEVWvTpNOW2BlbwCy%0A3eV1J+PiqHwsQPms5crZdk2OPkOGkOPfiDlzgIP6OnIWefwYWEsacejZU+k5k9sHf/9N+dJ3pOAO%0AsxOtenUr+ZAcj0AQgGnTtG2O0KEDBafIqVgRCAqycmKyrC653LUqT5/o1cuwzE6hQpKxrFYlV3/X%0AcTieBjdkORw3JD45Hp/u+hRxyXFpNkK8vbwxv+18J43MPowM3ACfAEXtV0a/Tf1w86k2nzIsKgwA%0AkDNAis16r+Z7ME0w2ZQzK88ZZaJTR+8dBQA8/vix7jnOQggVIIQKuB9zX3NM7oX+qYO+5/X6sOsO%0A37t92fZoWaqlw+cbkpxMS/msDI4g0HahQrZfo1w5oE8fyuVS88cfuHFD/zSj8jAAOYLLlKEyMWbb%0A9dgxqttigZgYegq+vmSoMNEkR0Jos2YlYziGKk2hRAl6/O47+8tDchzn3j3gww+Bhg2t91Xz7rvK%0A/cBAyXiR5xu3akX50mpiYuhtx3m5Uddp7doVePtt/b7XLX3NN5bSVQzTM+R9ZKSk0Poi47fflF/T%0A589buC+H4wFwQ5bDcTEVg7UKMVm+zoLJB8gVtfGy5Um4LbiqTqilvFejcN5S35ZCtzXdFGJMDEcV%0AheM+i8NvXX9DxOgIrL6gLLwZFGBtOdw5FJqlNfJOP5AUJ/tW74u+1fuie6XuCqXpUrlLac5zOdZm%0A6fXqKZVFbMFkohjeGjVwNLApSqdqdPXpoxRUEgR6XL2a8j9FEShfXnu5LVuUDmPGtm10jbNnKSpP%0AEJQioXKYMWovwcFSSm6RIjQOdd1JjuOoFznm66zTpaVqCRPq+fBDZbsgSNGbi/XF2QHQ/z4tpY04%0A7ketWvafI8+Lf/NNWigzStVn4ce6yON/jeqAGQjqbd4sbbMcXbm6ujxUn8PxRLghy+G4GD2DTc6F%0AhxcsHreFtyq9hWUdl6X5OrZSvyhJi4qwX8UXANZeXIs/rji3UGT3yt2RL1BbnyRdxI50GN94vKZt%0A3tF55m1vL28s7bgUv735G56Ne4ZiOYtheJ0MzG21BeZ9tSYde/gwJWVFRwNXrkjtp04payTK4zQF%0AAaheHSd+PIm6TaU+devq36JbNyn/88IFCttT57J5e5N39Nw5qjv64gXw+ut0rFo1ZblaPY4csXzc%0AVjLoLfbSULKkUphm2DDtosXs2dK2va9/7970aMkYthQZwMl8sPDyf/6x3E+O3P783/+kbXXetVXk%0AocVGb0pm4O7bp1BE6yyrrnbxIj3myiU9j2rV7BwLh+Nm8DVDDsfFJKQk4J0q76Bs7rKY+M9EzfGS%0AQSXTfA9BENCneh+Uyl0Kf1z5A29WfDPN17REZGwkACm31RHeXJM+Y3yl0Cs4Fk4exU7lO6XLPfQI%0A9AvE4xePFUJXlhYxwkaGZcCo7EAvlxUgwZHYWEpmTUlRxl7myEF/Dx9SIpi3N/U9cYISCxMTySKQ%0AKWw2a6a8vF6NTjVeXmSoAkDlyuTFZQwfrl9KR82XXwKffw7cukUTPW9vu4WOORlIQgItRDCtm/ff%0AJ6Gl3r31Nb4ePiRPuS2sICF2s/d/yBASlpJja840J3MwaxYwYIBjZa0B5XvynXcoikAtBPfoEZBX%0AL3hKbsiyN6capk3QqJHu4bg4ZWpD48bAzp2GEckcjscgiEaa3G5I7dq1xePHj7t6GByOU8k/Iz+6%0AlO+CBe0XQAjVug66VuiKtW+tdcHIHIc9j0XtF2FArQFW+9mKI3Va9cjydRYsar8Ivar1csr11Oy6%0AuQvXn1zHoNqDEB4TjsKzpBoc5wafQ8mgksjqm1Xx/J313NINtVtr82ZKRBw40HGXo8lE9Vz79zfP%0AstilHj4kp64jNVDnzgVGjrTvnCdPbBBd4bgVO3cCLe1IATeZKCW7Zk1SOx47lqqZyPXJ5G9lNj3a%0At08p3BQQYFyah8OR8/gxLbaoF+iuXtWKvc2YIVXaUdC0qXUJbJ25fGKiFDrsQVN9DgcAIAjCCVEU%0Aa1vrxz2yHI6LiU+ON4sRzWk9ByP/Vs7AxzYcq3eaW3Nv1D3029QP79W0vwZqRhD3WfrOQpuXbI7m%0AJZsD0Ob1VllQBYDScPUWVDVP3ZmKFakMRPv2ab+Wl5cieXStbL1G1zNhIyNGkIhnHm2VJwV37lC5%0AxiVLuBHribTQVvyyyLJlwLx5yrbixa1P8hs3JoMkMJACE+xdJOG8vOTJozViAaqFrcawDI8jq3kA%0Ajh516DQOx6PgObIcjouJT46Hvw8tmw6vOxzTW07HwzGSJn7ZPDq/eG5OoeyF8HfPv23OP+1eqTuu%0ADbuWzqNyDXp5uWoC/TwgTpGpkVy4oFXBSQOiCHzzDXnCunVz2mV16yaKIlXkuXiRPCJFipCwjzWD%0Al+OZXL2qiFpH//6W+8sN2j17lMdy5ybv1pgxhlVOOJw0YZgC4W1hobN4ceDAAd1D7Hvtq6/SNCwO%0Ax63hhiyH40JMogmJKYlmj6wgCBhdf7RCZTiHv4GkaiZgR68dGFF3BFZ0XoHSuUvr9mGvRbMSOsva%0AHkLk6EhNmzx/2Etw86/imBjgmmMLDSkplLt46BCVmJgwgcrIAhSyOXky8NlnThyrjHv3pO1z5+ix%0AdWsqz2NRJZTjMRh5UyMi6H/8zTf6JXL0+Dy1vPXIkUCTJk4ZHodjFeaJvXaNwt817+kFC/TVxdq0%0AoYXFBg10r8uuU1r/p5XDyRTw0GIOx4UkJCcAUNY5fZloUbIFWpSU4gMrBlfExYcXFX1qFKiBu8/u%0AYkrzKRk9PKeRKyCXpi06Ptq87daGbEKCcX0aGxgyBFi0SNk2aZLlc1j5k7RSqBCpFj9+rF+ih5P5%0A2LGD9HDyyQIh1EJNagSBxHe+Sa0Ixj2unIxg4UJaYMsplUc3O18VxmypUlQAVu2yXb9eKY2sgil5%0AW3LocjiejhvPnjiczE9CysttyKqJiqel6ektp5vbCmUvhIsfXMQrhR2Ui3QDfL19cfmDy4q2sKgw%0A83ZIzpAMHpGNxMcrpS71CrPqMGuWVKlHbcQaIYpUnad6ddI2cRbBwdyIfZlo0cJY2JXx/fdAlSrK%0AtqFDpe0//3T+uDgcNYMG6ddABoDz5224gJXUnZQUenQwxZbD8Qj425vDcSHxyfEA9A3Z8FHhuDlc%0Av8h5ZiU8JhwA8OjFI3PbhNcmuGo4TqVc3nJoWVKSWK39I4nxVc5XGX/1+MtVwzJmyhTlav/bb9uk%0ATtymjYHyJrR28Ny59MjqwVavTsZs9uwOjJfz0nL7NjB9OgUP6CGvKdu6NYUanz0LtGun7Tt8uI1G%0ABIeTjtgkZGbl+zgsjB4fPbLYjcPxaHhoMYfjQpgh6+/trzlWMHvBjB6Oy7ky9Are+PUNTHhtAsbU%0AH4MzEWdQIqiEq4flNLb32o5VZ1eh1wap7M97Nd5D/mz5XTgqHR49Uqrk/POPYcHB2Fhg3Tpl7VYj%0ABAG4fBnYto2ilfv2JQGd3r2dM2zOy0nRosDo0cbHR4wAbtwg71eHDlL7ypVaUbCvvnK8mhSH4ywi%0AImzo5GN5Ct8ptUz69etpHw+H465wQ5bDcSGWPLIvI2XzlMXloRSCm8U3i0cLPBlRLGcxxf6D5w9c%0ANBIdbt6kfCw1MiNWFKWwYUtERlKtzbx5gWnTJEO3XDll/cRBg5wwbg7HAoJAZXfGjCGjl6FXcolH%0AA3DchTt3aE2xRg2DDrLk11u3gMKFJdtWLmRsTZOAw/FkeGgxh+NCniU8A+DmYj8cp+LrrVSSYe+B%0ADOXZM2DLFm27nhFbkCIDEhPJIPDysm7EPntGuakhIUDWrMDEiUCJzONY53goISHa964oSiHGR45k%0A/Jg4HCNCQoCaNQ0O/iWlozx8SFV4mNL2rFlAo0ZS1wC+Ts7JxPDZM4fjQpacWgIA+P2CUQE5NyM5%0A2XofjkXkIk8AMLvNbP2Oety/b2PMmQpRpJnNxo00k8+Zk2Isr1wBnj4FPv6YYn7lFC9OMWn//QfA%0AglcAlHcIADt30q24V4vjSSxbBixeDNSp4+qRcF5Wpk41Pta5c+qGf2oKUr580pcupIWYgweBDRuU%0AGgXqesgcTmaDG7IcjgvpUqELAGDIK0NcPBIb+Oorqkuxfr2rR+LRMGVmhp+3n20nxsRQPZkCBey/%0A6cKFFGtmnhGl8uIFJQlOn07FVRn585MBW6qUefJk5FGNjibngCgCzZvbPzQOx9XkzQv0789zYzmu%0A4733pO1Ro5THNm5M3Th5kh5PnVIcP3ZM2u7SRXkur4fMyexwQ5bDcSECaOaUxd+pf68AACAASURB%0AVMe4FpxL6dIF+OQT2v7iC3rs2pU8s/7+wE8/uW5sHkr3SlJh++Qv7PBwV6wIEwSYIEhJqsWL25aw%0AauTFvX1b2/btt8ADbd5u1qz0KIrKvzSUmOVwOBwOJNGxgQOB0qW1x+PiAFSsSF+6hQrZdM0ffnDe%0A+Dgcd4UbshyOCzGJVI/ELXNkr1yhOKVp07SGUkICJU0OH+6asXkwQVkkhRlvLxsq1ZtMwLx5SLkb%0ADm+Y4A1ZDZtbt6TtXr205zJCQ/XbmaylnGHDzJvx8ZKdvGaN9aFyOBwOxzFEkYzP6Gjtsb177bvW%0AgAFkFHM4mR03nD1zOGnn3rN7ePzise4xIVSAEEqG2d1nd/Ek7klGDk1BuhmyBw+SIZoWypc3PrZt%0AGz0mJqbtHi8ps1rNQsmgktY7nj5NypTDh6MMrpmbBYgQIOJPvC71XbVKKhwoR57XLIrA6tXaPsWL%0AA/v30/HUbq1bK8vIcjgcDif90Qt0ev11bRugr9kHAIsWOW88HI47ww1ZTqakyOwiyDs9r6Exyyg6%0AuyjyTMvjtPuKomg2lH8594tun8cvHuPm05sA7DRk27UDcuWybSANG1o2RC3x4IEyYUePbt1wFK8g%0AJuUlt3SSk8k7bScfvvohbgy/Yb1jqsLSC2TBf9Aavu3xJwSIaIrdFHI8f772GkOHKve7dTMbrGZC%0AQug9A3rbeHkB27cru2zcqD2Nw+FwOM4lJETazmNleiIXduJwXka4IctxOw7dOYS4pDinXCvv9Ly4%0A8ugKDt85rDnGvLIAkJSSlOZ7xSbGYt7Reeb9Hut7GI6p1LelkJSSZDZkbQox3bpVP+bImVy6ROVW%0AFi+W2s6dk7aPHgUAxMMfdXEUORDzchs3vr7OqW0QFmZWB5azDH0gQEQg/t/eXYdZVe1/HH+vaRiG%0ATgEFFBAQAQlFBeNngGAQ5hW9in0BAwMLwQL1YuMVuwUFxAYRAzEQlJCSUKQFpHti/f5Y+3TMGRgm%0A4PN6nvPM3muvvfY6Z/acOd+zakfc07/hFG7gOZg9O/JgIgOlvDyLFkVvyLcWzj03/2JERGTfDBkS%0A2A5unY22aIBvuGzwpE5ffrlfqiVSIimQlRJl3rp5nPDKCVz1cT4tggVw5PAjOf6V4+PmybW5+3yd%0AbqO6ceP4G0PLzYtd7o7sHYm1yG7cCOecE9g3JrIVMCcHHnjALeAZbNKkhOru17Rp6P6uXXDUUTBv%0AHtM/WE7Lq9sCYAl8CTD7l33/EqBU8q15ADBlChtMZbY0bhuZb9s2OP542BCnC3v9+tCgAWwKndH4%0ACl4L2f/jj8AkS+FGcB1MnBj7GvEGTHmt940aBZKWL3etsOvXxz5NREQKV7lyge3gaQzC3/cffzww%0AdnbIEDdP3003afZ4ObgokJUS5aTXTgLgnd/eYVfOriK7bk5e5FedH/3+ERWHVox6zHfOwn8W+vcn%0A/hEZRGzeHbsFtcOrHRgwaQCQTyBbuTJ8/HFoWkYGnHAC/PST2x8wAAYOdOuDXnppIN9ppxUsEund%0AO7D94IPYtHQmTYIPFzahbbc6zJoF/flvSCA76bOi+z2VGEuWwGefsYMybKQidOhAFTZQYeE010ob%0APK1vVhb8+GPMPmJ7FvzhH/OaO2p01DxvvunmfApeAic72y3zGvzhZgonhJ4YvDbsE0+wYwdcey0M%0AG4YLsIF1L42jT5/Q6n30EdSp41ph8+vaJiIihcfXtfi550LTc8O+Fw/uVpyV5ebpe6IAy5KLHAgU%0AyEqJ0qJGC/92mYeKbvxltGC12zvnUn/pZi4afVHUc44ZcQyNn23MF0u+iHoc4LQ3Tot57Le1v7Fg%0AvQs0IgLZrVthwgQXvcTyww9wg7f+7CuvBNLffjs0X7VqscsAuO22wNS06elucqG8PLj7bpKSXCwc%0A/K3w4/QP6eqavXBp/PLDffEFjBpVsHMK0/z5+7ZK/Lp1/vUR2vMjldnIzTzuP7w2p5IbZOp75CO9%0ASWDs64jrfo043rHm71x6aeTE0SkpbpnXYNvJdGvG+n6f3tqwa6mGySxLZqabBOTWW2H2kkywlupX%0Ancvw4aENxmefnW+1RURkP8jKcl9QXn99aLrv48D06d5yPCKiQFZKlkl/hnaFtXsxALMg5zx2+mNA%0AIJD9+sgMMIbst97g0YkwYwRkTZsV9dzf1rqxo2e+dWbMSaVmrJnhr9OYeWPYnRN9YqAkk+T+Sy1c%0A6H6WLw+dOrmgMh7fmMiNG+Pni8Va+O9/A/vPPee+9jUmvJdrTAPebl6wa555JlwU/cuBwta9u4vn%0ARr4RmF05p2lztp/aNW5P3wjff+8KqlIFqldnKu0wWGbjvnh5kpv9WWuwloe4ixyS2U2av7V1Hk3g%0A4YfjXuY/hH4FX9Wsp1mVGGvABvFNIm2I8unHq1O4Fi2iT3Ic77sTEREpWg8+6H7+849bErxt28C6%0A3j7ZB+kIHxEFslKifbfsuwKf4xvveueJdzL1qqn+dN8yOyaoW+yRPy7CDoKqmdXAGE753QWaqb0u%0A55YfYSMVeXRE5CQ8ADeknsCH70BaDgyfNjzk2IqbV/i3l29eTtL9SfR8vyd3f3U3KUkpEWXZvDwX%0AtDZuHDN4nXzn57xU6TY3O63/yXp9jcLHP159dWC7fPmo5QERAfCX/B8Gy6+/hnZj9bnrrthFJWTV%0AqsB2+LS4hazZ4Tv54AO3ffHlaf700/iScmynSpXIVs6oPvmEeSdejQX+2QDTaMNxTI17yj08RCo5%0AZBD44uJUvoK774Z3os9m7Zedza5dbvLo9bZqAhUMdC/+hK4RxxbQOOZ5y5eH7i9enOBrIiIiRcL3%0AffWNN8KKFdHzLF5cdPURKUkUyEqJ5hszWxArtrh3+iFThoR02V2+eTnWWiyWZSMPwQ6CrreGLra2%0Ai3S2Uo6FNGQkF1GZjSzY2t4d3LIFli3z57337sV8sfAZnv0M7vvmPn/6gv8soHbWIeAFF+eMDEzU%0ANOzHYTSs3NC/XzurNgANjz45/pOaPJmThnTi6o2Pkkweq6gVOLZxY+Sicf/7n4tujj3W1Xv+/NDj%0AvvGbjzwSknw6brrD1q0D8w498kgg+0MPwbRpLr1uzb1YQ7Z27cD24MEFPz9B770H8/4I7ZpuDDRr%0ABt9yckT6lCnRy3nS3IQ5uyvNmEcSlqr8QzumheSpVSuxHgB/U5MRXAO33ALA9u2werU7VoFA8/dd%0Ax3xOmTJu8miA/83tmG/Zvi7Gq4PvC08TAuNkwzsrXHGFd8273G0U3lVZRESKl+/76g8+8E9tECEt%0ALXq6yIFOgayUeNv2bOOFX15IuMtwSlIKdhDYQVBp/Lf+9OSkZCyWjUOg7oJVUc8twy7Ks5XGLOQS%0A3gWgI9/BypVuIqXDDgNr2T13MbVYw3D6kP5rL//5tx1/G40rN4SkJKwXp81cMzPkGntyAwHgtKun%0A8Vj1XqStjbPe7dVXQ4cOIUm1Cap/5cqR5/hadad6LYfBsxHPmhUYv5meHkifOzfq5W+/PXS/TRvX%0A/fSv9wMB3cKFFFx436hCdMVlgTHPVxJYSmjevOj5fS+vtS6wPeYYt38zT+Z7rUmTDLfc4uJya0Nn%0AnAR3y/hcxwh6/D0cY1w+39IJm6lIptkOwJA554Scf2mVz/OtQ82a7udozgdg3vOTGce5rquxp127%0AwHP0Lc+wxFvK9uGHE1+iWEREio7vC0+AGjWKrx4iJZECWSlRMlIyuP3429kyILCMTNaQLK795Fq+%0AXprYBD3BgeLhvW/lEq9bTp7Nw1pLxfCVa0jmoWMzSB4Yu0xTp7Z/rCNJSYw76m7/sdt5FDsImq6F%0A6xZVCO0+G8WSjUv827WyanHrDW9GZho/PrD96qtxy4tm5kz4668YB1u2DGw/8AAA4wbP4tqnmkbM%0AUBtrvKQxYI5t599vHLv3amyFvdjd6tX+r6537Xb9Y3NI5qlvWsY7C4AHrvgDCPS0njEjfv6xY113%0Ar7Vr3XxKw4a5SaMhdAWd22/JiQjyx9Ijorz+TT/jxtPnR6QDPD/nxHzrH9x7vHs3S7PrOtCNcSF5%0ARo4MbIcvz3D++fleQkREikHwfI3R1pIFqFevSKoiUuIokJUSIzcvl105u1i1bRVZ6VkRxz9c8CFr%0At69lyYYlUc72fPcdDSqH9o98e6z7uTtnN3nB67oecwwGSyo53DN1J3n3J9bia7BcRGDW3b+pyXyO%0AZO5z0OA/92Dr1uUwlvISvUmOszzt7ntCI+ralXb4g2XT6Uy3HAtJbM4pG3Xc4md0ZjtBrZpZWa6V%0A86OPaNXK/WPLJnI8bjDrPZ9u9x3NCy+4ySQAfvnFzYoYd7xkair9eCrwfKLPY+WaAIcNg/vvB+96%0AwS2F+2zCBGjWjKWHtGdnSjkuNW+Rh2uRTv5nHeUqpfIfnuX89it4M+g7gwEMYSzdALj3VTdz8CUX%0ABn5hP08N1PEZ+rBonGuxvirzXbp1g+bNo08IHTzE+d+9k0lLc/H19Omxn8I98y7h/kHRvzXIrBn5%0AtxCPb1xwuPAxzxkZge133y3QJUREpIgEdxt++eXI42+8AUcfXXT1ESlRrLWl5tG6dWsrB5a129ba%0AyUsn2zVb19hGzzSyra/GNrsea621DMJyH3ZGjcCqnAxyj5hCV/D0P2rdgh01Z5Sdu+Y3m0OSPa3O%0AxFhZLVj7+eexj8V6+DZ2keZPq3R7oM7hD2uttXl5tgPfxizzUzrHveaFvGst2HkcacHab7+NfBnm%0A0sRtLFsWcfAXWkV/LgnaQjn/OS1axMg0aJC/4E585s8/g1gnJGjlSmt37LAd+Sb278Raa+fMcTuj%0ARllrrV1DdXsuH9itZLp7Ksa5Zx273r+dN/k7a621qz6fabN3ZudbtVivY7TrDOEOf+bg9F2kWZuV%0AlfDLEe8+mT49Mv/GjdaWKWPt2LEJX0JERIpY9+6x39sXLSru2onsH8B0m0BsqBZZKRZDpwxl2spp%0AtBrRio6vdaTmsJos/Gch01+EOf/D37z3w8vQMmj1kRSvwWzjzo1s3rWZndlBi6kFDyQBVnYIdCld%0A9Tj8tOInWgxvTgq5fLki9vquNWq4lW9sARsNn6IfL9GbHUGtpGseTY1/0p9/8h2xJ/PpwmcRab6l%0AYwFG4ZaxaYrrlnrSSZGtqM3wBob6Vlk/7jh2n9YFC4yle0T5n0VeMqYsAjNPzJoV4zULWuNlPJ39%0A21fzIuzYEeWEfMyZ46ZurF2bbzvey2ROiprt6YbPuA3fC3LhhTB4MDVYyzi6Ua5B/MFGn011/ayn%0AcAKmg+veW6tTC1Iy4rdyA5wYozdweMvnQhpyB4EJt7Y2PRaAy3iddLvbTdSVIG9p2xBfful+J61b%0ARx6rWNG9/N26JXwJEREpYrGG+LRqFf19X+RgokD2AJVnS85ikFsWzSW3QX1vYKV7DOhwJ1c92I6V%0AW1f684V0w83IwORB+7Cp5rPdkE4qP1qZtrdV5O1jy7roYNOmwMw5uC61db6bgcFyrjdW8ImfniAp%0ASqA1dKj7R5GT4yYlXrMmcKzjiM5wcVcYZKB3e3/6BW9fCYMMPZ691592E09xNS9RmcCSNncyxL+9%0A+57djOg6IlD4unX8+E1of9ylS92ERE2aRNYT4J57YPjw6McSYgzvLGxDxpefkITlNALjVCdPdkFP%0A585xzo9iJBf6t9evDzu4ezd88knU86bT1k3dm6gtW+CVV1yf3rp1uZh3OHn6fyOyrV6eg7XQd2Ff%0AlxA8WHjQoMB2374JfVtxxIePJ15Hz8SJUV4L3PK59/CAf78hi91iSv/5DwDlJozBXnsdr/9a8H5i%0AixYFtletck8tfCysiIiULrEC2a8TmzZE5MCWSLNtSXmoa3FiXp/5umUQ9q9NfxV3VeL3dwzqLnzS%0A5fnnC35E5M/K8m+3vDayu6jvOhm3p/vT5syx9sUX41f/r01/2dPeOM0yCHvbhNtts7br7Hffu66l%0A23Zvszm5OXbGjHyqOwi7J2ePv8wTbqxjvzn1DGvBfk/7QPfVvMB1H3wwspxYL6sF2/6YnRH5hw+3%0ANjnZbT9Jv8DrHaWOX3+wce9+v9dfb3+nYfR6vvZayEW68LEFaw8/PCjvQw8lfq1LLvGfmE1yyDWT%0AybZg7c0Mizxv587ov5jNm6211n5Gp7i/v21zl+7daxPDw23HWrD2DMZH/+WKiIh4unSJ+y9M5ICE%0AuhbvR3l5bqHK3Dgz+RSjy8ddDsC8dTHWGtlPcvJyXFgF8Pbb+cwUFDDuXfjm9TgZRoyImKovIv/W%0ArQDsToaZkUtp8jJXApCU62biaVD1S5o1g6uuil+3QyscysReE7H3WR494xHm/FyVE493XUsz0zJJ%0ATkrOd5KFQR3vIzU50MU49ak3OPmrCRgsJ/ADAA/cvCHk5erfP7SMn34K3d8Z1KN600bLj79mhByf%0AP991QfbdojcFTcoUTUrVvVx75bnnaMQiahE2U7O18O9/A7CdshzBIj6lKxBY8gXA3n03icpZtZZ1%0AVPVP0BVs1w39sR9+xOPPRFlMLyMjMg38U/12YjzvchF3d3KzMQ3nhpBsmTXKRZy6L27tt4eh3MGH%0AnOsSbryxUMsXEZEDRwn9qClSIiiQLYgVK1xwlpzsxtulpLjVqadMcZFDCZCTF/iA/+fGP4vsujuy%0Ad5D6QCqTjs5yr9Gll0bkOeYa6HFB5Lnn/h6007FjyJhKgO+W1mHbzmQScUkPICcQzDx041oAruJl%0A2i+DlmtctHhE9ckJlZeIpLC/It/3pT4DG1wZcvwbToko45wLQoOt4NirYUM49lhiHq9UKbJORx4Z%0AmbaH2ON1C9LDN8Lo0ZzKV/7dnJV/+1+UuTSlFTNYQmAgT9++QdclEyZNSugy5/92L9VZF5GehyHl%0A2SfhnHOgT5/oJ+fkuE8Dubnw99+uD7nHABcxigfHtyWHZG7gfzQh6EugrILNGpyf1A1/cwePksFu%0AKFMGhgzJ/yQRETkoXXNNcddApORSIFsQRx0VmZaVBR06QNOm0K+fmznliSdcMBc8UcuePS7trbfc%0AIp/7wT87/iH1gUCwErye6v5W+/HaAJw2JzIiuseL25ZXgLlRlisJ8e23cNhh8PHHAHzNyXQcchZZ%0AWTCCyHfzZeVD97+pB/e3fsW/36pRoD79f4Txb7tANiMtRivdPoq2duuierEnlvJp2KJszGPZ2Xtf%0An7lzA9vpuPuhLT/T+fRsOnQIHNubOZf8atemCv/4d1+vcxcfcg7dGcNRzGURjfzHxo+Hp58OrDu7%0AhfLubyKW4cPhiy8AGPdP5KRYeRjM1q35t/4nJ7vgOikJqleHunUDx669NpANNxhpPk0Dx9OitPLu%0AC9+3HD17uhe+TJnCLV9ERA4Y3bpFn84hObHv90UOaApkC2Lz5vjHn3kGxo2DW25x+507B4La9HSX%0A1quXm2puP1i/I3R2mUZVGsXIWfg27dqEHRSZbgbBQx0h605Ynwm/V4PyA2IUEtxftmtXMIbbeMyf%0AdB0jyCWJ3Ck/Am5Cp84XhQYZGyY9z8Bu/wJg1CjIOuow/7Ee88G6qXVon1SXwnT++e5n0HxTtKnn%0AWg8bsxBj4KILLTt2QBqBCZ527XJdbePFMo88Ej29WbPQ/e++cxM3BwelTZtC80rL/fsGyzTaMWdB%0AKnfcEch33nlxn158xx3HQ5WG+Xev4mXO40M+iDIj8plnup+VK7uftVkFr70Wu+w+fQInhbmfe91v%0As9w+dv2dPTsiaSjuxTmf9/at7GhOPdX9vOmmwi9bREQOCpmZxV0DkeKnQHZv7NwJY8fmn++HHwJB%0AbbhY09Dtg/CZiquUrVLo14ilYlAMOq+q+/no8V6CgW3pgeNbM6DuzdD10sDtl/vEsIixjLl7cvmF%0ANiFpKeSScuJxzP5qPWlkM++F3Rgsj2dejOnZE34JtK6tXAllMkNvcV8gm/brjL18ptG99577xjQl%0AaGWWxwdvC8kz6j1DZibUSlnHKTXmsWSJ+36jQYPoZT74IPTuDRdE6Y4N8OKLge177nFLvtSsGRkU%0An391ZN/j5cuhSxf46CPYsCHh4cwxlet0IgtpGDdP8DfKwb11l1MntJfCjh3wetggaGtpyMKQsu7t%0Au9l94bGvzjknIukOHmUVtXgvaEbmQtO8uXsCJ5xQ+GWLiMgB6YwzAtuxpn4QOdgokE3Uhg2B7YwM%0A19dj7Vq37MuqVbHPi8XX+miMW5OjEASPjwXIzdvPMwRs28YLU54GY3g2aO3RZn1cS+wdZ4Rmz743%0A27/8zIoK8MmbufiaBZObNY8o/q23A9FVv36hx1qcGhqk99/+Dox+PyStY8fQ4OkrTvGP5TR33pnI%0AM9wn1crvjpr+V04djqi4LmYA63P33fDSS7GPt2/vWmFPPNEFsrEsXhO7xfLss6OPsS2wAQNoyOKY%0AhwcODN0PXqv2Nh5zg4B9E3plZrqJooxhNTXZRAWYO5f6uDHfd/Kwy/f00/4u6PukRw9ITYUrvbHM%0A3nJBtVgT5yQREZGi83vQfCKLY/+7FTmoKJBN1PLlLKQhBstnn8Htt8PmtGpQoQLUqBGSNZsUNhAU%0AHfTrB6NHu6jqv966l5s2uSZDcH1gC8HOnJ0h+7l2Pwayc+dCVhbXdHAzrv7rNy/9uee4t+O9IVk7%0AH9GZjy76iJSkFHq36g1fDYYnlrqDDz7oxkCefjrg1nA1xvXQ9k2idNll8NhjFMhff0Hr1qHDmv+P%0Ar/iV1gDMXp3fYN19V+/02C2UC7dEmVp5L5x4ogtm09Nj5ylfPjKt0IdpH3101EE8L9y+GGth8ODQ%0A9OCxPaO4yI0hb9+ecIewmkpsgp07+QLXxfhhe1ehVp2GDd2kbS+/7J5Dly6BTwx78yWViIhIIQue%0Ag6N27eKrh0hJYmy0EeRFWQFjOgFPAcnAS9baobHytmnTxk6fPr3I6hbi558xx7aLSM7Odj0hy69Z%0A6Jq2qlUj3exmD+ksoy51WcHuXZaUFBeg/dWkE8sW7uQkwmbN3cffgxlsqJBegc27A+N4nzjzCW46%0Abj+Nw4vVFzUnh5Hz3+fiMRcDsOH2DVQqU4nsbNfgVqZM4NSLL4Z33sm/2Llz3VjPRLu/hr+Usc4r%0Aqlu/uK8/dqxrdAQ4/ng3yfa+diWOJc8k+SdMArj3Xrj//uh5g+uQTQop5LoXJeiAwb1ICy57mCPf%0AcAFsMb9liYiIFLnjjoOpU91omA8/LO7aiOxfxphfrLVt8stXrC2yxphkYDjQGWgKXGyMaRr/rGKy%0AJ/oMwKmprlHWNG6EqV4NY2APrnlsMh2xuJ7IKSmuFarBwvGczLfkERZJBPcZ2UvBQSzAzRNu3ucy%0Ao4o3vjc5mVlrZvl3d2yoiDFu4teyZUODl3ff9TfEMm5c7OCqVljj5caNge0nnww9Nnp0AvUn5vxB%0A+8Xo17dzEt8AgcmDarOiyK7fvbtbccZa+P77/RfEAiRl72Ez5emK6/IbbxjowsCQV97gMrfRrVvU%0AvJPeKLrXS0REpKSZPNmNxho3rrhrIlJyFHfX4nbAYmvtH9baPcBI4NxYmVdsWBcxDjQhEya46WTX%0AruWHD/7GmMC6ma1aBVqMnnnGfcg3JjBcz2fZioK/VJfyNklEbz7aQ9iSHp9+WuDyY7mk+SWFVlZU%0AQf1C2/eGpLDxj0O/DzSq16kTP2r68kv3HUGM+AVwXxZAoFWxYkW3stG8eXDjjS44Azj3XBe0hfv5%0A59D9lJSi/UfQ47JMvuEULIb3uJBJnMr05OOKrgK4FWeKREoK5ZfN5c15bRg6NPBFRTQNg3pe9+YV%0ARtMDxo3jDoZisDRmgf/4VNxCul3+b9f+qrmIiEiJlZYGQ4fu3y+jRUqb4g5kawPLg/ZXeGlR/f1n%0ANYb0eZ6a/61Jo2fiLy3z+eduZlY2b+ahTpMxq1fxSY0rOaG7G896b//t5OS4sYL33eeCouAJhVJT%0AgwrLzuari18A4Jbzl0cd81dQOaSEJixdum8FBnnglAcKrawIX3/t31xYGabWhu33hC5C+v7578M/%0Ah9N14/iEigwf3zlihPvuwcf3u3j//UBjcFYWNGnito8/3rU2xmrVbdsWRo502927u+7gRT7j35Yt%0ALuJevpxTzypDzU0L8j+ntKpbl4pNanHHHYFxzok4n9F8ylk86i19s5DG/mNvcDkADw3TVI0iIiIi%0AUvyBbL6MMdcYY6YbY6YDDPxfH8wiWPTReRgDs2a5XrmHHRZY5nX2bDjrLDj0UDAVK3APDwFwNp/4%0Ay31iRGZIsBq+JqeP3bwFk5bKFbwGwGknuAmVBg50y0C+9JILotq1g7vucrPAhqtXD66/Htatc8vK%0AAmRv2AbW0sXXePrMMywb++pevUbBDIZa5QpnIqFwebt2+tfA3JECjfvB9Ot+oUyqt96LN6tQz6Y9%0A4ZnFfPJUaP/duXPdHFctWkQv/6GH3Gt5zTWuJW/kSLd6UZrXeO1rLd8bHTq4n1dfvXfn77OsLBdx%0A16njWt/3de3TA8Tlpy4P2e9K/J4JVYpuRSkRERERKcFS8s+yX60E6gbt1/HS/Ky1LwAvABjTxgLc%0A8MLVDMS1OrZsGcjbq5dbF7Pr6buAvWu5qco61hOY0XZQxSeA+/z77S8PtAT7glJwA/B9woOtP/8M%0AbPuCZ1/X5d+Cunwe2uNKsFfsVb19MlIyyEgJPPcNOzdQuUzlfSrTJ6lMWf92477upz9oXr4cMjPJ%0AyQl0AfbJzQ0NQmfOhBUr3CN4otoBAwLbxsCFF7pHYTjkEE0SVBL1OG4lr39VN/+Mnjp19mNlRERE%0ARKTUKO4W2WlAQ2NMfWNMGnAR8FF+J/mC2HAff+yCpuVrowex6enxI5l5lw1hHYHIcs8euD8oiH3h%0Asc1UrJhf7eCHHwLbDcNWYJk40f30TUq0PLy8Xfs2BjAjJQMTFElXebQKr854lU8XFt4YXHDrwAJs%0A3bPVbdSpA5UqUb68+zLBx1rXvTQ8uK9Tx83A51O3bsG6ocqBIeeolvln3blIpAAAHspJREFUEhER%0AEREJU6yhg7U2B+gDTADmA+9Za+fGyp9c45d8y0wJamO2Kan8ft7t3HvFCsaOhV27DKdU/c1/vBG/%0AM4QBXMnL3HEHNJk5MqSs4LGbeXlw9a0VEnpe7du7/I88EpiIyGerF/fdcAOMGQMMstxEoGk3d0Ji%0A40pj2bhrY0TalR9dSdd3u+5TucFq3ArsqATD5zB/dpnAtTfCzp2xz4vHN/mWHFwyq0T/0knLt4qI%0AiIhIPMW+jmxBtGnTxp5/3kQG3FsJgKfpSz+eiZnf5uSGzLDrs9ZU50/qcyxB09lOnQrHuplRx9KN%0AHowNLauQXqaVK6N3jxzV1HDBvL2/mBkcaPK099mQ/eD0fbEpwzC2CfQ+D8o/t4kta11g36+fm0mv%0AbNnQ/D/95H9JY/rzT2jQwM2FlJW1T9WTUigvz/2JXnutm+TLx1p3P4V/MVKK3q5EREREZC+UinVk%0A98Yd91RiyhTg/J705VmyScFi+IIo63xECWIBqrMuNIiFkIirOx+EHPqhfKeIMpZuWsr0VdMLXP/a%0AMeZkfrZdYHvq0u+jZypqubkuuvAGuFbcDRu9BlhfEAvw9NOhQWzfvi7gyC+IBahf3+VVEHtwSkpy%0Av//nn4881qWL+znX66Px4nPZRVcxERERESnRSl0gC3DCCdDi1MUApJALQBPm+4+P4Boscaa3DR7E%0AGs2AAfTnv/7d9k9cEJGl/lP1afti2wLUOmDLlrB1Uxt8wXf1ArvpN96yV+UWupQUuO66kKQbpgGD%0AYjeLHXOMC2xFCmqx+5Nm1Cj38803XVrTpq7ree/rUmOfLCIiIiIHlVIZyAIMO2MY5j7ocefh1L8R%0A6rCSPAwWwzW8GP/k9u1dM9DRR4dOlQuur+PDD/MLrQNpvXrFLW53zm66vtOV2X/PTqjuWVmBdU0B%0AWBe69k/Lj8JaiwugfLpbAuft7m/vdRl+UWZferxV/KbTu+/e98vKwenww92f5QXe90YZGS4NXIu/%0AFoEXEREREZ9SG8juytkFBsamL2GjN1+M/3Pu998nNphu1iwYMsTNLLN2rTvH60Z7Ja8E8qXGbwn6%0AZfUvfLroU6775Lq4+YKlpQVVcWtt2J3JmZeGZXryyaizIK3ZtoYz3jyDH5b/QHZuNlt2b/Efe/Fs%0AF8Rf0vySiPMKxBgX1HvsqFEkDYR7pgWuZS307Al//RU4LaSlWUREREREZD8otYHsiYee6N/eHDzx%0Aaf/+cPzxBSusVi2oVi0kqVf6+7RgJuM4N9/T9+TuASA12QW8O7J3sGzzsoLVYe4F/BC8nKYxcPPN%0AUK5cRNabJ9zMxD8mcsIrJ5D2YBoVhgbGq9arWA927963WXFmh7UsT55MXs8e2KC7Zf169/P99+HQ%0AQ0OrLSIiIiIisj+V2kC2bGrQ7EIGzCAY+eHD8NhjhXOB++9nJq04t9qPIcmL/lkUMSPwN0u/AbxW%0AYuC8kedx2JOHFex6O6uwLT3/bGawYeSckTGPl1u13vXJvO02frgydCxwwjNUt2jh33ztg0Fsatuc%0AlAdSYNRof3qVKokVJSIiIiIiUthKbSDra/0EmHP9HADW1ShXeE2Cmze7n+vW+ZO27t5Ko2cbhWRb%0AsH4Bg78dDMDPK93Y1ol/TASgz2d98r/O5ae4nxMf49qa+YztTUDTdt5Ur8OG0b5u+5Bjz/z8DNm5%0A+cz8umePf7P+/ZW5YtYgKj3iljtifg8g+mTQo0e75XZERERERET2t1IbyAarXKYyALtzdxdeoT17%0ARiT1G98vIq3J8Cb+7T5tQwPXl359Kd/LNKgaWFR2xHVXkRc+2/KJgS7U0VpU+/0En70FK4ZB54Vh%0AB7dsCdm9cfyNpD2Yxqw1s6JXJjsb0r1m4WuvZWnehqjZNm2KTOvRI7HldkRERERERPZVqQ5k3+r2%0AFpXLVKZKWdfP1de1t1C0auV+XnGFP2nMvDFxT6meWT1kP5HAOvPw0KByMUeEZgiaOfiJn54IOZSe%0ADU+Nh86LofZW+OydsMI/+IBja0dGly1HtIxemaDW2B1fTQg9NtoV3rlz1GG7IiIiIiIiRaZUB7L/%0AOvpf/HP7P6QmuW7Gny76NGq+b5d+m3+X2mishVcCsxcfXeNoAGZdF71Fc976eRzx9BGcXO/kxC9B%0AaCtrY8KaVbdt82/eNeku/3b9DbDycajO31RkI2PoTkR77U8/8WPvH8NTY8sOvEa3NVzq1ov1PeZc%0ADMDnnydenIiIiIiIyP5QqgNZH+ONi/1phRukuXLLSjq82oG/t/3NtJXTOPn1k7l4zMX7fJ3vl38P%0AQPPqzZnYa2LE8ZFzRrJk4xL/5E+JsNbSfVQPbr01kDaXpm6jceOQ2YcbV20MuIB64pswbueVrKM6%0Am6lIT8bwKd742EbeON7nn/e/NuF8r1WIoEB2xKIPop63aFGCT0xERERERGQ/OSAC2WC5ebk8N+05%0ApiybQs1hNWn3UjsAxsyP3y24IIwxnNbgtHzzZaZmJlYehkcfDewfxVwW0Bjz+wLMjF85p+lijIHZ%0A18+CtU2YetVUquyEXWSElHM+7zOTFpiFv/MGveCmmwD8sxcfWfVIf972L4dOBAXAMrdk0MosyF10%0AXsihY45xMfURR0SeJiIiIiIiUpQOuEA25YEUHp7ycHFXA4A8m5dvHl/X4vCG0yYs8G9/PD8oenxu%0AHunJ6azZ1Zg+DA855yw+oxUzAbicN+AwtwRQxYyKAOTk5dClYZfISlx+OXTrBm3asIDGHL11feBY%0ApcVQ72t++SXfpyIiIiIiIlIkDrhANpaBHQfu0/nRgtKpV02Ne87OnJ20fqE1Rz13VNx8vu6/kyfn%0AX49ujGXN1GUhga61kMoextIjNPNnnwGQmeZahndm72TwyYPDKrkT3ngDxo1jD6k0YQEbcJNnVaqz%0AlsxbW1L/pt75V0xERERERKSIpBR3Bfa3ehXrsXTTUtKS0/apnB3ZOyLS2tVux8Y7NlI2tSzpD6ZH%0APe/X1b8CbixstPGqwUvqdOiQfz0+oDsfROkVnE2U5zfRjeP1LU/U79h+VCpTyX/YDDasafEWNbz9%0A8K7KyxaXY/mWaSFr9oqIiIiIiBS3A6ZF9oJmF0Sk2fssi/suBiDX5sY8d9XWVeTmxT4O8PHvH0dN%0Ar5hRMSRIXt1/NaN6jorI1+WdLnR4tQN3TLwj4pgJXzs2ikXhy/J4hj6+NeY5n9MJrKVcWjlyB+Zy%0A2/G3USalTEieGt0uBeCn2jD+sNBgvFx6WZpUa8IRlTUwVkRERERESo4DJpB9u/vb3NDmhoj0JOOe%0AYqw1ZldtXUXtx2sz6JtBccv3tWp2bdQ16vExF4zhiMpHULVsVS5odgHdjuwWcvzzxZ8zZdkUHv3h%0AUcYvHu9PD19+5+mnI8u2GLpcsTnqde+4OStkv1OnwPZaqsOIEYB7HYwx1MqqFbWci3rChd2DWmSv%0AjbHWrIiIiIiISDE7YALZlKQUhncZjr3P8p+2/+GmY92Mvb7uvEOmDIl63qQ/JgHw6A+PMmP1DLq+%0A05WcvJyIfNUzqwPQu1X08aLdm3RnUd9FpCS53to3HntjzLp2frszAEs2LGHB+gUhgW3fvoF8aaf3%0ApXz/DMwg2GOSY5YXrGdP/2TFvMa/4frr3U5uLvz8M6xaBcCpf4AdFDjvr0pATqBF9piW+9YVW0RE%0AREREZH85IMfIPnvWs1HT125f6w9IfS4bdxkAe3L3cMwLxwCwYP0CjqoeOkGTr2tycoIB5YmHnsi/%0Amv+LwScP5ohnIrvmWmv96Vv3RO8evKf5GPZk7QYgK2dPQtf97Tf4v/+DJ5+EWqwOHOjZE8aNc9eO%0AdmKegWdcN2xOvYsfrvouoeuJiIiIiIgUtQOmRTYRNf5bI2RypVjSkyMnbvKNoU1OSiyQTU5K5q3u%0Ab3F45cND0vu2c02uO3N2+tOaVWsWtYwND871b6+usZHJdGALWVHz+gwdGpg0qh0/u40pU/xBbDQG%0AC/cHZmW+utUNpKdEn7xKRERERESkuB1UgSzA7//8TpPhTfhj4x8x82TnZYfsz1k7h5lr3PqsibbI%0ARvPY6Y9RNrUsABOXTPSnz103NyTfzp2wbRshMwyvz4SuA6bwyfhB3NDyh4iy774bvv4aMjKgXDmX%0AdjNPuo040yFvpGLIfvv2MOKxOgV6XiIiIiIiIkXpgOxaHE+T4U0AeOqnp3iq81NR8+zJDXTj3Z2z%0Am+b/a+7fT7RFNpr+7ftz8usnA3DeqPP86d2bdA/JlxG6Cg4AZVPLsvm+7QBcfIZlePYeSAuMY33w%0AwUDelAR/q/3PgMdXPQdzAmmTJkGUVYJERERERERKjIOuRdbngwUfAFAjswa9ju4VcqzViFZMWDwB%0AgM27Q2cL3pm9k71ljKF/+/4R6RXTK0bJHWrVLauCCwoJYgtkzRr/ZqUjW8KciwGYNw+shTJlYp0o%0AIiIiIiJSMhw0gWz4uNflW5YDbhKnzNRMDqtwWMjxTm+7dWzCl+UJnywqEZMum8Qf/VxX5jybF3H8%0A8TMfj3nu9W3crMPl0soV+LoAwwksSZQz93fyqtXw7/c/Y5B/u0mTvSpeRERERESkyB0UgeyivotY%0AccsK6pavG5JurWX9jvUkJyWz9KalDDtjWMS5/5v+P//2Xzf9xbF1ji3w9U+tfyr1K9UHAsv9BKuQ%0AUSHmuc+e9Szb79q+112a+zAcgD+oT2qzRiQnu8mdLPDeb21JP/S3vSpXRERERESkuBwUgewRlY+g%0AatmqzLlhTkh6haEugBw+zQV7Zzc6O2YZW+/cyqEVDt3nuvRq0Sv/TEGSTJJ/gqiCmD8/sL3rqREc%0ATujkVklY/n3nIexe1hwREREREZHS5KAIZH3Kp5fn5XNe9u+Hr98avuSMtZbaWbWBve/aG6559eY0%0Ar96cVjVbFUp5sRwW1FO6zI3X7NdriYiIiIiIFKWDKpAFuLLVlTGPHVrhUK5oeYV//+/tf7Ny68pC%0AvX6Z1DLMvn42v1zzC10bdWVx38WFWr7/Opq0SUREREREDlAHXSAbzevnve7ffuXcV2hdqzUAtYbV%0A2m/XNMbw8cUfc3jlw/fbNXr3zj/tjTfcurUiIiIiIiKlxUEfyH7772+5rMVlIWldG3UN2fcFtqXN%0AoEGh+1u2wJNPBvbffx969Yq+bq2IiIiIiEhJdVAGskv6LeH9898nb2AeHQ/rGHF84EkDQ/avbX1t%0AUVWtUNWuHbqflQXlgob6VqlStPUREREREREpDCnFXYHi0KBSAxpUahDzeJIJje/X71i/v6u0XxgD%0AP/4I7dtHb3Vt3Ljo6yQiIiIiIrKvDspAtqCMMcVdhb123HEwdy7UqBFI694d8vLgkEOKr14iIiIi%0AIiJ7S4FsAno27VncVdgnTZuG7o8ZUzz1EBERERERKQwH5RjZRLx49ov+7R3ZO4qxJiIiIiIiIhJM%0AgWwM4xaM82/Xr1i/GGsiIiIiIiIiwRTIxtC+Tnv/dlZ6VjHWRERERERERIIpkI3h8paXF3cVRERE%0AREREJAoFsjHk5OUUdxVEREREREQkCgWyMaQkaUJnERERERGRkkiBbAy1s2oXdxVEREREREQkCgWy%0AMRhjirsKIiIiIiIiEoUCWRERERERESlVNBA0jpfOfokqZasUdzVEREREREQkiALZOHof07u4qyAi%0AIiIiIiJh1LVYREREREREShUFsiIiIiIiIlKqKJAVERERERGRUkWBrIiIiIiIiJQqCmRFRERERESk%0AVFEgKyIiIiIiIqWKAlkREREREREpVRTIioiIiIiISKmiQFZERERERERKFQWyIiIiIiIiUqookBUR%0AEREREZFSRYGsiIiIiIiIlCoKZEVERERERKRUMdba4q5DwowxW4Hfi7seIvtBVWB9cVdCZD/QvS0H%0AKt3bcqDSvS3F7TBrbbX8MqUURU0K0e/W2jbFXQmRwmaMma57Ww5EurflQKV7Ww5UureltFDXYhER%0AERERESlVFMiKiIiIiIhIqVLaAtkXirsCIvuJ7m05UOnelgOV7m05UOnellKhVE32JCIiIiIiIlLa%0AWmRFRERERETkIBc3kDXG1DXGfG2MmWeMmWuMuTHoWGVjzERjzCLvZyUv/UhjzI/GmN3GmFujlJls%0AjJlhjPkkKK2+MWaqMWaxMWaUMSbNS+9ojPnVGJNjjOkZVs7l3rUXGWMu99LKGmM+NcYs8Oo7NMbz%0AqmSM+cAYM9sY87Mx5igvPcPbn+WdPzi/OkrpUQLu5+uMMb8ZY2YaY6YYY5p66VW8em0zxjwbVv7F%0A3jmzjTHjjTFVo9ShQH8nXvo3xpjfvbrMNMZU99IP9eoyw7vmWXv7ekvRKQH39r+NMeuC7qervPTD%0AvHtzplev64LKau3d24uNMU8bY0yUOkS9t/Mpd3zQe/jzxpjksDL7G2NstL8lKVlKwH0d9f0wn/fs%0AuPeflyfWfd3Sq/tc73oXJlDHJ4L+7hYaYzbty2suRaMI7+0+3j0T8p5nnKe9Y7ONMcd46THvwaBz%0AnzbGbIvxvKLW0cT/fP2ylz7bGDPaGFPOS4/6mUkkhLU25gOoBRzjbWcBC4Gm3v6jwABvewDwiLdd%0AHWgLPATcGqXMW4B3gE+C0t4DLvK2nweu97brAUcDbwA9g/JXBv7wflbytisBZYFTvDxpwHdA5yh1%0AeAy4z9s+EpjkbRugnLedCkwFjotXRz1Kz6ME3M/lg/KcA4z3tjOBE4HrgGeD8qQAa4GqQXUcFKUO%0ABfo78Y59A7SJUtYLQfVtCiwt7t+bHqXi3v538L0blD8NSPe2ywFLgUO8/Z+B47z33c+J/l4d696O%0AV25576cBxvjq66XVBSYAf/n+rvQouY8ScF9HfT8kxnt2fvdfUJ5Y93UjoKG3fQiwGqgYr45h5fYF%0AXinu35seJerebuXdb0uD3/OAs7z3XYN7H56a3z3opbUB3gS2xXheUetI/M/XwZ+NHg967lE/M+mh%0AR/AjboustXa1tfZXb3srMB+o7R0+F3jd234dOM/Lt9ZaOw3IDi/PGFMH6AK8FJRmgFOB0VHKWmqt%0AnQ3khRV1JjDRWrvBWrsRmAh0stbusNZ+7Z27B/gVqBPlqTUFvvLyLQDqGWNqWMf3LVOq97Dx6iil%0ARwm4n7cEnZ4JWC99u7V2CrAr/BLeI9MrtzywKsrzKtDfSeQrE1qcdx2ACtGuJyVPcd/bceq1x1q7%0A29tNx+sFZIyphfuQ8pO11uI+0EeUFevejlWud8z3d5aCC3iDJ4J4Arg9LE1KqBJwX0d9P4zznp3f%0A/efLE+u+XmitXeRtr8J9kVmtAH97FwPvRkmXEqYo7m3vnBnW2qVRqnAu8Ib3ufcnoKIxplase9C7%0ARjKuIej2OM8rah1jfb72jm3xyjdAmfB0j/8zk0iwhMfIGmPq4b7Zmeol1bDWrva21wA1EijmSdwf%0AQPCbdxVgk7U2x9tfQeCPOZbawPKg/YhzjDEVgbOBSVHOnwV09/K1Aw7DC3i9rhkzcX+8E621U/ey%0AjlKCFdf9bIz5jzFmCe4b137xCrfWZgPXA7/hPkA1BV5OoF4++f2dvOp12bnX+wcCMAi41BizAvgM%0A9w2/lCLF+F7dI6hrWN2g+tQ1xszG3YuPeB+OanvnE6OsfMUo13dsAu49fCveh39jzLnASmvtrIJc%0AR0qGYrqvB7EX74fR7r+C8j6bpAFL8qmjL/9hQH28L+ml9NiP93Y8iXyODr4HAfoAHwXVrUBifL72%0AHXsV91yPBJ4JSk/4M5McnBIKZL3+6mOAm8K+IQHcNy3k802JMaYrsNZa+8veVLQgjDEpuG8ln7bW%0A/hEly1Dct08zcf+YZgC5ANbaXGttS1xg285442flwFGc97O1dri19nDgDuCefK6RigtkW+G6+MwG%0A7izI9eL4l7W2OdDBe/Ty0i8GXrPW1sF1PXrTGKNJ4UqJYry3PwbqWWuPxrX8+1oTsNYu99KPAC43%0AxiTyoSxf8cq11p6J67qXDpxqjCkL3AUMLIxrS9Eqxvt6r94Pw++/AlzPV9dauO6bV1hrEw1MLgJG%0AW2tzC3o9KT4l9fN1+D1ojDkEOJ+gILOg4n2+ttZegfucMx+4MCg94c9McnDK9w3Z+zA9BnjbWjs2%0A6NDf3o3uu+HX5lPUCcA5xpilwEjch4u3gH9wQWWKl68OsDKfslbixjr5hJ/zArDIWvtktJOttVus%0AtVd4f1CX4bpN/BGWZxPwNa4r5t7UUUqgEnQ/jyT/7uktAay1S7x/Zu8Bx+dzTrCYfyfWWt/Prbgx%0ANe28PL2962Ct/RHIADQpTilQnPe2tfafoK6+LwGtwwv1Wkzn4L44WUnosI+9fk8NKzc4fRfwIa4L%0A3eG41qpZ3vOqA/xqjKm5N9eUolPM79l7/X4Ydv8lzBhTHvgUuNvr8kk+dfS5CHUrLlWK4N6OJ+bn%0Agxj3YCvcl4aLveuUNcYszucaUYV9vg5Oz/Xq3yPKaYl8ZpKDUH6zFhtcV8b51trHww5/BPhmQb0c%0A94Ydk7X2TmttHWttPdwb7lfW2ku9D+hfA76Z+/ItCzdZxxnGzT5cCTjDS8MY8yBuLMtNcZ5XRROY%0AdfgqYLK1dosxpprXJRljTBngdGDBXtZRSpjivp+NMQ2DiugCLMqnyiuBpsaYat7+6bhvKxMV9e/E%0AGJNivNkLvX+kXXGBAMAy4P+8Y01wH9zWFeCaUgxKwL1dK6iIc/DuU2NMHe+9FO8ePBH43euatsUY%0Ac5xX98vyq1fY841arjGmXNAHwBTc39kCa+1v1trq1tp63vNagZtoZU2i15SiV9z3NQV8P4x1/yXw%0AVH3npwEf4MYu+rsk5/cZxBhzJG5Cvx8TvZYUr6K4t/OpwkfAZcY5DthsrV0d5x781FpbM+g9dIe1%0A9ojEni3E+nztXf8IL93g/n8s8PYL+plJDkY2zkxQuA8HFtelcab3OMs7VgU3/nQR8CVQ2UuvifuQ%0AsAXY5G2XDyv3ZEJnVWuAm8FyMfA+gdko23rnb8d9Izk36JwrvfyLcV0fwH2jZHEfonz1vSrK82qP%0AmyHud2AsgZlcj8Z1M56N+2A/ML866lF6HiXgfn4KmOtd92ugWdA5S4ENwDbvGr7ZC6/z7ufZuO6b%0AVaI8r4L+nWQCv3hlzvXqlewdawp8jxtHPhM4o7h/b3qUint7iHcvzfLu7SO99NO9Os3yfl4TVFYb%0A7312CfAsYBK9t2OVixtLNo3Ae/gzQEqUcpeiWYtL/KME3Ncx3w+J8p5dgPsv1n19KW6SnJlBj5bx%0A6ugdGwQMLe7flx4l8t7u5+XLwc218ZKXboDhuPff3/BWMYh3D4ZdJ9asxVHrSIzP17gGte+9OswB%0A3iYw83fMz0x66OF7GGs1CZiIiIiIiIiUHprERUREREREREoVBbIiIiIiIiJSqiiQFRERERERkVJF%0AgayIiIiIiIiUKgpkRUREREREpFRRICsiIpIPY0yuMWamMWauMWaWMaa/MSa/tdjrGWMuySdPc6/c%0AmcaYDcaYP73tL40xhxhjRsc7vwD1b2yM+cYre74x5gUvvaUx5qzCuIaIiEhR0vI7IiIi+TDGbLPW%0AlvO2qwPvAN9ba++Lc87JwK3W2q4JXuM13BqQhRK8hpU9AXjOWvuht9/cWvubMebfuDUk+0Q5J8Va%0Am1PYdRERESkMapEVEREpAGvtWuAaoI9x6hljvjPG/Oo9jveyDgU6eK2gNxtjko0xjxljphljZhtj%0Aro13Ha/cOd72v40x44wxH3uttn2MMbcYY2YYY34yxlT28h1ujBlvjPnFq9ORXnG1gBVBz+E3Y0wa%0AcD9woVfHC40xg4wxLxhjvgDeKNQXTkREpBClFHcFREREShtr7R/GmGSgOrAWON1au8sY0xB4F2gD%0ADCCoRdYYcw2w2Vrb1hiTDnxvjPnCWvtngpc9CmgFZACLgTusta2MMU8AlwFPAi8A11lrFxljjgWe%0AA04FngC+Msb8AHwBvGqt3WSMGUhQi6wxZhDQGjjRWrtz314lERGR/UeBrIiIyL5JBZ41xrQEcoFG%0AMfKdARxtjOnp7VcAGgKJBrJfW2u3AluNMZuBj73037xyywHHA+8bY3znpANYa1/1uhd3As4FrjXG%0AtIhxnY8UxIqISEmnQFZERKSAjDENcEHrWuA+4G+gBW7Izq5YpwF9rbUT9vKyu4O284L283D/z5OA%0ATdbaltFOttauAl4BXvG6LB8V4zrb97J+IiIiRUZjZEVERArAGFMNeB541roZEysAq621eUAvINnL%0AuhXICjp1AnC9MSbVK6eRMSazsOplrd0C/GmMOd8r3/haXY0xnYKuWxOoAqyMUkcREZFSQYGsiIhI%0A/sr4lt8BvsSNMx3sHXsOuNwY8xOuW7GvRXM2kOst13Mz8BIwD/jVaxEdQeH3jPoX0NsYMwuYi+tG%0ADK5b8xwvfQJwm7V2DfA10NQ32VMh10VERGS/0fI7IiIiIiIiUqqoRVZERERERERKFQWyIiIiIiIi%0AUqookBUREREREZFSRYGsiIiIiIiIlCoKZEVERERERKRUUSArIiIiIiIipYoCWRERERERESlVFMiK%0AiIiIiIhIqfL/1ng53nJO4tMAAAAASUVORK5CYII=">
            <a:extLst>
              <a:ext uri="{FF2B5EF4-FFF2-40B4-BE49-F238E27FC236}">
                <a16:creationId xmlns:a16="http://schemas.microsoft.com/office/drawing/2014/main" id="{CB41BBEB-FEAE-488D-B7F9-D5C31619C866}"/>
              </a:ext>
            </a:extLst>
          </p:cNvPr>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sz="2000" dirty="0"/>
              <a:t>Preprocess output: Stock cumulative returns (%) over one year (2014)</a:t>
            </a:r>
          </a:p>
          <a:p>
            <a:r>
              <a:rPr lang="en-US" sz="2000" dirty="0"/>
              <a:t>MSFT vs XLK vs SPY. MSFT stock returns correlated well against sector ETF (XLF) and the S&amp;P index (SPY) performances. This relationship explored during RNN multi-variate analysis.</a:t>
            </a:r>
          </a:p>
          <a:p>
            <a:endParaRPr lang="en-US" dirty="0"/>
          </a:p>
          <a:p>
            <a:endParaRPr lang="en-US" dirty="0"/>
          </a:p>
          <a:p>
            <a:endParaRPr lang="en-US" dirty="0"/>
          </a:p>
        </p:txBody>
      </p:sp>
      <p:cxnSp>
        <p:nvCxnSpPr>
          <p:cNvPr id="11" name="Straight Connector 10">
            <a:extLst>
              <a:ext uri="{FF2B5EF4-FFF2-40B4-BE49-F238E27FC236}">
                <a16:creationId xmlns:a16="http://schemas.microsoft.com/office/drawing/2014/main" id="{5B53AA73-40CF-44A2-B011-CA893DDCB3A5}"/>
              </a:ext>
            </a:extLst>
          </p:cNvPr>
          <p:cNvCxnSpPr>
            <a:cxnSpLocks/>
          </p:cNvCxnSpPr>
          <p:nvPr/>
        </p:nvCxnSpPr>
        <p:spPr>
          <a:xfrm flipV="1">
            <a:off x="685800" y="836613"/>
            <a:ext cx="7543800" cy="1"/>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11B8FA7-3573-445A-AB70-6FFBD6569614}"/>
              </a:ext>
            </a:extLst>
          </p:cNvPr>
          <p:cNvPicPr>
            <a:picLocks noChangeAspect="1"/>
          </p:cNvPicPr>
          <p:nvPr/>
        </p:nvPicPr>
        <p:blipFill>
          <a:blip r:embed="rId5"/>
          <a:stretch>
            <a:fillRect/>
          </a:stretch>
        </p:blipFill>
        <p:spPr>
          <a:xfrm>
            <a:off x="342900" y="2470775"/>
            <a:ext cx="8229600" cy="3584168"/>
          </a:xfrm>
          <a:prstGeom prst="rect">
            <a:avLst/>
          </a:prstGeom>
        </p:spPr>
      </p:pic>
      <p:pic>
        <p:nvPicPr>
          <p:cNvPr id="6" name="Picture 5">
            <a:extLst>
              <a:ext uri="{FF2B5EF4-FFF2-40B4-BE49-F238E27FC236}">
                <a16:creationId xmlns:a16="http://schemas.microsoft.com/office/drawing/2014/main" id="{BE6DDCFE-7465-4E1E-941A-D0888CACFB83}"/>
              </a:ext>
            </a:extLst>
          </p:cNvPr>
          <p:cNvPicPr>
            <a:picLocks noChangeAspect="1"/>
          </p:cNvPicPr>
          <p:nvPr/>
        </p:nvPicPr>
        <p:blipFill>
          <a:blip r:embed="rId6"/>
          <a:stretch>
            <a:fillRect/>
          </a:stretch>
        </p:blipFill>
        <p:spPr>
          <a:xfrm>
            <a:off x="713510" y="3200401"/>
            <a:ext cx="3254496" cy="1143000"/>
          </a:xfrm>
          <a:prstGeom prst="rect">
            <a:avLst/>
          </a:prstGeom>
        </p:spPr>
      </p:pic>
      <p:pic>
        <p:nvPicPr>
          <p:cNvPr id="3" name="Audio 2">
            <a:hlinkClick r:id="" action="ppaction://media"/>
            <a:extLst>
              <a:ext uri="{FF2B5EF4-FFF2-40B4-BE49-F238E27FC236}">
                <a16:creationId xmlns:a16="http://schemas.microsoft.com/office/drawing/2014/main" id="{81BD7B98-2491-40A3-97CD-645720B545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658516743"/>
      </p:ext>
    </p:extLst>
  </p:cSld>
  <p:clrMapOvr>
    <a:masterClrMapping/>
  </p:clrMapOvr>
  <mc:AlternateContent xmlns:mc="http://schemas.openxmlformats.org/markup-compatibility/2006">
    <mc:Choice xmlns:p14="http://schemas.microsoft.com/office/powerpoint/2010/main" Requires="p14">
      <p:transition spd="slow" p14:dur="2000" advTm="34112"/>
    </mc:Choice>
    <mc:Fallback>
      <p:transition spd="slow" advTm="34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13596</TotalTime>
  <Words>3491</Words>
  <Application>Microsoft Office PowerPoint</Application>
  <PresentationFormat>On-screen Show (4:3)</PresentationFormat>
  <Paragraphs>421</Paragraphs>
  <Slides>28</Slides>
  <Notes>25</Notes>
  <HiddenSlides>0</HiddenSlides>
  <MMClips>28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Helvetica Neue</vt:lpstr>
      <vt:lpstr>Wingdings</vt:lpstr>
      <vt:lpstr>Office Theme</vt:lpstr>
      <vt:lpstr> Final Project Application of RNN for  Algorithmic Stock Trading   </vt:lpstr>
      <vt:lpstr>Stock Market + Recurrent Networks</vt:lpstr>
      <vt:lpstr>Problem Statement</vt:lpstr>
      <vt:lpstr>Algorithmic Trading</vt:lpstr>
      <vt:lpstr>Project Data</vt:lpstr>
      <vt:lpstr>Data Sample</vt:lpstr>
      <vt:lpstr>Data Preprocess</vt:lpstr>
      <vt:lpstr>Data Augmentation</vt:lpstr>
      <vt:lpstr>MSFT vs XLK vs SPY correlations</vt:lpstr>
      <vt:lpstr>Daily Returns</vt:lpstr>
      <vt:lpstr>RNN Single-Variate time-series prediction</vt:lpstr>
      <vt:lpstr>RNN Multi-Variate time series prediction</vt:lpstr>
      <vt:lpstr>RNN Model Parameters</vt:lpstr>
      <vt:lpstr>RNN Model</vt:lpstr>
      <vt:lpstr>#Time Steps in RNN</vt:lpstr>
      <vt:lpstr>#Steps in RNN (Contd..)</vt:lpstr>
      <vt:lpstr>Single Variate Time Series Prediction</vt:lpstr>
      <vt:lpstr>Single Variate Time Series Prediction</vt:lpstr>
      <vt:lpstr>Single Variate Time Series Prediction</vt:lpstr>
      <vt:lpstr>Single Variate Time Series Prediction</vt:lpstr>
      <vt:lpstr>Multi Variate Time Series Prediction</vt:lpstr>
      <vt:lpstr>Multi Variate Time Series Prediction</vt:lpstr>
      <vt:lpstr>Multi Variate Time Series Prediction</vt:lpstr>
      <vt:lpstr>Multi Variate Time Series  Prediction</vt:lpstr>
      <vt:lpstr>Conclusion</vt:lpstr>
      <vt:lpstr>Pros &amp; Cons</vt:lpstr>
      <vt:lpstr>Extended work</vt:lpstr>
      <vt:lpstr>YouTube videos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zdjordje</dc:creator>
  <cp:lastModifiedBy>Mohan Patnam</cp:lastModifiedBy>
  <cp:revision>1055</cp:revision>
  <cp:lastPrinted>2012-11-30T20:59:45Z</cp:lastPrinted>
  <dcterms:created xsi:type="dcterms:W3CDTF">2006-08-16T00:00:00Z</dcterms:created>
  <dcterms:modified xsi:type="dcterms:W3CDTF">2018-05-08T20:16:53Z</dcterms:modified>
</cp:coreProperties>
</file>